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9144000" cy="5143500" type="screen16x9"/>
  <p:notesSz cx="6858000" cy="9144000"/>
  <p:embeddedFontLst>
    <p:embeddedFont>
      <p:font typeface="Tahoma" panose="020B0604030504040204" pitchFamily="34" charset="0"/>
      <p:regular r:id="rId108"/>
      <p:bold r:id="rId109"/>
    </p:embeddedFont>
    <p:embeddedFont>
      <p:font typeface="Calibri" panose="020F0502020204030204" pitchFamily="34"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
      <p:font typeface="Verdana" panose="020B0604030504040204" pitchFamily="34" charset="0"/>
      <p:regular r:id="rId118"/>
      <p:bold r:id="rId119"/>
      <p:italic r:id="rId120"/>
      <p:boldItalic r:id="rId121"/>
    </p:embeddedFont>
    <p:embeddedFont>
      <p:font typeface="Cambria" panose="02040503050406030204" pitchFamily="18" charset="0"/>
      <p:regular r:id="rId122"/>
      <p:bold r:id="rId123"/>
      <p:italic r:id="rId124"/>
      <p:boldItalic r:id="rId125"/>
    </p:embeddedFont>
    <p:embeddedFont>
      <p:font typeface="Roboto Condensed" panose="020B060402020202020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04AFFA-4FE1-4D44-BA65-54234F50C7D9}">
  <a:tblStyle styleId="{AE04AFFA-4FE1-4D44-BA65-54234F50C7D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A5A24848-2051-4051-8756-194193762AB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0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font" Target="fonts/font17.fntdata"/><Relationship Id="rId129"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5.fntdata"/><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cb774f758d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cb774f758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d68513783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d68513783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d686e1e0a7_1_1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d686e1e0a7_1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d686e1e0a7_1_1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d686e1e0a7_1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d4d2d22ca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d4d2d22c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d5791565a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d5791565a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d5791565a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d5791565a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d5791565a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d5791565a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68513783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d68513783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68513783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d685137836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68513783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d68513783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68513783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1d68513783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d68513783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d68513783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d68513783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d68513783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6851378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1d6851378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68513783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d68513783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68513783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d68513783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cb774f758d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cb774f758d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d68513783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d68513783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d68513783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d68513783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d68513783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d68513783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d68513783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1d68513783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d68513783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1d68513783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d68513783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d685137836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68513783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d68513783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68513783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1d68513783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d68513783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d685137836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d68513783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1d685137836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cb774f758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cb774f758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68513783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d685137836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d685137836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1d68513783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d68513783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1d68513783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d68513783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1d68513783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d68513783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1d68513783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d685137836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1d685137836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d68513783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1d68513783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685137836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d685137836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68513783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1d685137836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68513783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g1d685137836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cb774f758d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cb774f758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68513783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g1d685137836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d685137836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1d685137836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Observe the program ..no semicolon ,no braces…besides no of lines</a:t>
            </a:r>
            <a:endParaRPr/>
          </a:p>
        </p:txBody>
      </p:sp>
      <p:sp>
        <p:nvSpPr>
          <p:cNvPr id="384" name="Google Shape;384;g1d685137836_0_3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d68513783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1d68513783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d68513783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1d685137836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d68513783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g1d68513783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d685137836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1d685137836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d685137836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1d685137836_0_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 semicolon—no braces ???</a:t>
            </a:r>
            <a:endParaRPr/>
          </a:p>
        </p:txBody>
      </p:sp>
      <p:sp>
        <p:nvSpPr>
          <p:cNvPr id="422" name="Google Shape;422;g1d685137836_0_3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d685137836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1d685137836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d685137836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1d685137836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68513783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1d685137836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cb774f758d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cb774f758d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68513783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1d685137836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d68513783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1d685137836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d686e1e0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1d686e1e0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d686e1e0a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g1d686e1e0a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int a ; float b –variable naming conventions</a:t>
            </a:r>
            <a:endParaRPr/>
          </a:p>
        </p:txBody>
      </p:sp>
      <p:sp>
        <p:nvSpPr>
          <p:cNvPr id="478" name="Google Shape;478;g1d686e1e0a7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d686e1e0a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1d686e1e0a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d686e1e0a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1d686e1e0a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d686e1e0a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1d686e1e0a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686e1e0a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1d686e1e0a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d686e1e0a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1d686e1e0a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d686e1e0a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1d686e1e0a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cb774f758d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cb774f758d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d686e1e0a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1d686e1e0a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d686e1e0a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1d686e1e0a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d686e1e0a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g1d686e1e0a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d686e1e0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1d686e1e0a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686e1e0a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g1d686e1e0a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686e1e0a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686e1e0a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d686e1e0a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1d686e1e0a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d686e1e0a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g1d686e1e0a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d686e1e0a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1d686e1e0a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686e1e0a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1d686e1e0a7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d68513783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d6851378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d686e1e0a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1d686e1e0a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d686e1e0a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1d686e1e0a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d686e1e0a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1d686e1e0a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d686e1e0a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1d686e1e0a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d686e1e0a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g1d686e1e0a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686e1e0a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g1d686e1e0a7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d686e1e0a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1d686e1e0a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d686e1e0a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1d686e1e0a7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d686e1e0a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g1d686e1e0a7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d686e1e0a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1d686e1e0a7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a:solidFill>
                  <a:schemeClr val="dk1"/>
                </a:solidFill>
                <a:latin typeface="Calibri"/>
                <a:ea typeface="Calibri"/>
                <a:cs typeface="Calibri"/>
                <a:sym typeface="Calibri"/>
              </a:rPr>
              <a:t>But </a:t>
            </a:r>
            <a:r>
              <a:rPr lang="en" sz="1200" b="1" i="0">
                <a:solidFill>
                  <a:schemeClr val="dk1"/>
                </a:solidFill>
                <a:latin typeface="Calibri"/>
                <a:ea typeface="Calibri"/>
                <a:cs typeface="Calibri"/>
                <a:sym typeface="Calibri"/>
              </a:rPr>
              <a:t>x3</a:t>
            </a:r>
            <a:r>
              <a:rPr lang="en" sz="1200" b="0" i="0">
                <a:solidFill>
                  <a:schemeClr val="dk1"/>
                </a:solidFill>
                <a:latin typeface="Calibri"/>
                <a:ea typeface="Calibri"/>
                <a:cs typeface="Calibri"/>
                <a:sym typeface="Calibri"/>
              </a:rPr>
              <a:t> and </a:t>
            </a:r>
            <a:r>
              <a:rPr lang="en" sz="1200" b="1" i="0">
                <a:solidFill>
                  <a:schemeClr val="dk1"/>
                </a:solidFill>
                <a:latin typeface="Calibri"/>
                <a:ea typeface="Calibri"/>
                <a:cs typeface="Calibri"/>
                <a:sym typeface="Calibri"/>
              </a:rPr>
              <a:t>y3</a:t>
            </a:r>
            <a:r>
              <a:rPr lang="en" sz="1200" b="0" i="0">
                <a:solidFill>
                  <a:schemeClr val="dk1"/>
                </a:solidFill>
                <a:latin typeface="Calibri"/>
                <a:ea typeface="Calibri"/>
                <a:cs typeface="Calibri"/>
                <a:sym typeface="Calibri"/>
              </a:rPr>
              <a:t> are list. They are equal but not identical. Since list are mutable (can be changed), interpreter locates them separately in memory although they are equal.</a:t>
            </a:r>
            <a:endParaRPr/>
          </a:p>
        </p:txBody>
      </p:sp>
      <p:sp>
        <p:nvSpPr>
          <p:cNvPr id="677" name="Google Shape;677;g1d686e1e0a7_0_1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d68513783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1d68513783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d686e1e0a7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g1d686e1e0a7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686e1e0a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1d686e1e0a7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686e1e0a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686e1e0a7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d686e1e0a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g1d686e1e0a7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d686e1e0a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g1d686e1e0a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d686e1e0a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1d686e1e0a7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d686e1e0a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0" name="Google Shape;730;g1d686e1e0a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d686e1e0a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1d686e1e0a7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d686e1e0a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g1d686e1e0a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686e1e0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1d686e1e0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d685137836_0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Times New Roman"/>
                <a:ea typeface="Times New Roman"/>
                <a:cs typeface="Times New Roman"/>
                <a:sym typeface="Times New Roman"/>
              </a:rPr>
              <a:t>9</a:t>
            </a:fld>
            <a:endParaRPr sz="1200" b="0" i="0" u="none" strike="noStrike" cap="none">
              <a:solidFill>
                <a:schemeClr val="dk1"/>
              </a:solidFill>
              <a:latin typeface="Times New Roman"/>
              <a:ea typeface="Times New Roman"/>
              <a:cs typeface="Times New Roman"/>
              <a:sym typeface="Times New Roman"/>
            </a:endParaRPr>
          </a:p>
        </p:txBody>
      </p:sp>
      <p:sp>
        <p:nvSpPr>
          <p:cNvPr id="127" name="Google Shape;127;g1d6851378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1d685137836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d686e1e0a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1" name="Google Shape;761;g1d686e1e0a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d686e1e0a7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g1d686e1e0a7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d686e1e0a7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5" name="Google Shape;775;g1d686e1e0a7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d686e1e0a7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g1d686e1e0a7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d686e1e0a7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1d686e1e0a7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d686e1e0a7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1d686e1e0a7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d686e1e0a7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1d686e1e0a7_0_7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g1d686e1e0a7_0_7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d686e1e0a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d686e1e0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d686e1e0a7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d686e1e0a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d686e1e0a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d686e1e0a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6" name="Google Shape;56;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1200"/>
              </a:spcBef>
              <a:spcAft>
                <a:spcPts val="0"/>
              </a:spcAft>
              <a:buClr>
                <a:schemeClr val="dk1"/>
              </a:buClr>
              <a:buSzPts val="2000"/>
              <a:buNone/>
              <a:defRPr sz="2000" b="1"/>
            </a:lvl2pPr>
            <a:lvl3pPr marL="1371600" lvl="2" indent="-228600" algn="l" rtl="0">
              <a:spcBef>
                <a:spcPts val="1200"/>
              </a:spcBef>
              <a:spcAft>
                <a:spcPts val="0"/>
              </a:spcAft>
              <a:buClr>
                <a:schemeClr val="dk1"/>
              </a:buClr>
              <a:buSzPts val="1800"/>
              <a:buNone/>
              <a:defRPr sz="1800" b="1"/>
            </a:lvl3pPr>
            <a:lvl4pPr marL="1828800" lvl="3" indent="-228600" algn="l" rtl="0">
              <a:spcBef>
                <a:spcPts val="1200"/>
              </a:spcBef>
              <a:spcAft>
                <a:spcPts val="0"/>
              </a:spcAft>
              <a:buClr>
                <a:schemeClr val="dk1"/>
              </a:buClr>
              <a:buSzPts val="1600"/>
              <a:buNone/>
              <a:defRPr sz="1600" b="1"/>
            </a:lvl4pPr>
            <a:lvl5pPr marL="2286000" lvl="4" indent="-228600" algn="l" rtl="0">
              <a:spcBef>
                <a:spcPts val="1200"/>
              </a:spcBef>
              <a:spcAft>
                <a:spcPts val="0"/>
              </a:spcAft>
              <a:buClr>
                <a:schemeClr val="dk1"/>
              </a:buClr>
              <a:buSzPts val="1600"/>
              <a:buNone/>
              <a:defRPr sz="1600" b="1"/>
            </a:lvl5pPr>
            <a:lvl6pPr marL="2743200" lvl="5" indent="-228600" algn="l" rtl="0">
              <a:spcBef>
                <a:spcPts val="1200"/>
              </a:spcBef>
              <a:spcAft>
                <a:spcPts val="0"/>
              </a:spcAft>
              <a:buClr>
                <a:schemeClr val="dk1"/>
              </a:buClr>
              <a:buSzPts val="1600"/>
              <a:buNone/>
              <a:defRPr sz="1600" b="1"/>
            </a:lvl6pPr>
            <a:lvl7pPr marL="3200400" lvl="6" indent="-228600" algn="l" rtl="0">
              <a:spcBef>
                <a:spcPts val="1200"/>
              </a:spcBef>
              <a:spcAft>
                <a:spcPts val="0"/>
              </a:spcAft>
              <a:buClr>
                <a:schemeClr val="dk1"/>
              </a:buClr>
              <a:buSzPts val="1600"/>
              <a:buNone/>
              <a:defRPr sz="1600" b="1"/>
            </a:lvl7pPr>
            <a:lvl8pPr marL="3657600" lvl="7" indent="-228600" algn="l" rtl="0">
              <a:spcBef>
                <a:spcPts val="1200"/>
              </a:spcBef>
              <a:spcAft>
                <a:spcPts val="0"/>
              </a:spcAft>
              <a:buClr>
                <a:schemeClr val="dk1"/>
              </a:buClr>
              <a:buSzPts val="1600"/>
              <a:buNone/>
              <a:defRPr sz="1600" b="1"/>
            </a:lvl8pPr>
            <a:lvl9pPr marL="4114800" lvl="8" indent="-228600" algn="l" rtl="0">
              <a:spcBef>
                <a:spcPts val="1200"/>
              </a:spcBef>
              <a:spcAft>
                <a:spcPts val="1200"/>
              </a:spcAft>
              <a:buClr>
                <a:schemeClr val="dk1"/>
              </a:buClr>
              <a:buSzPts val="1600"/>
              <a:buNone/>
              <a:defRPr sz="1600" b="1"/>
            </a:lvl9pPr>
          </a:lstStyle>
          <a:p>
            <a:endParaRPr/>
          </a:p>
        </p:txBody>
      </p:sp>
      <p:sp>
        <p:nvSpPr>
          <p:cNvPr id="62" name="Google Shape;62;p14"/>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1200"/>
              </a:spcBef>
              <a:spcAft>
                <a:spcPts val="0"/>
              </a:spcAft>
              <a:buClr>
                <a:schemeClr val="dk1"/>
              </a:buClr>
              <a:buSzPts val="2000"/>
              <a:buChar char="○"/>
              <a:defRPr sz="2000"/>
            </a:lvl2pPr>
            <a:lvl3pPr marL="1371600" lvl="2" indent="-342900" algn="l" rtl="0">
              <a:spcBef>
                <a:spcPts val="1200"/>
              </a:spcBef>
              <a:spcAft>
                <a:spcPts val="0"/>
              </a:spcAft>
              <a:buClr>
                <a:schemeClr val="dk1"/>
              </a:buClr>
              <a:buSzPts val="1800"/>
              <a:buChar char="■"/>
              <a:defRPr sz="1800"/>
            </a:lvl3pPr>
            <a:lvl4pPr marL="1828800" lvl="3" indent="-330200" algn="l" rtl="0">
              <a:spcBef>
                <a:spcPts val="1200"/>
              </a:spcBef>
              <a:spcAft>
                <a:spcPts val="0"/>
              </a:spcAft>
              <a:buClr>
                <a:schemeClr val="dk1"/>
              </a:buClr>
              <a:buSzPts val="1600"/>
              <a:buChar char="●"/>
              <a:defRPr sz="1600"/>
            </a:lvl4pPr>
            <a:lvl5pPr marL="2286000" lvl="4" indent="-330200" algn="l" rtl="0">
              <a:spcBef>
                <a:spcPts val="1200"/>
              </a:spcBef>
              <a:spcAft>
                <a:spcPts val="0"/>
              </a:spcAft>
              <a:buClr>
                <a:schemeClr val="dk1"/>
              </a:buClr>
              <a:buSzPts val="1600"/>
              <a:buChar char="○"/>
              <a:defRPr sz="1600"/>
            </a:lvl5pPr>
            <a:lvl6pPr marL="2743200" lvl="5" indent="-330200" algn="l" rtl="0">
              <a:spcBef>
                <a:spcPts val="1200"/>
              </a:spcBef>
              <a:spcAft>
                <a:spcPts val="0"/>
              </a:spcAft>
              <a:buClr>
                <a:schemeClr val="dk1"/>
              </a:buClr>
              <a:buSzPts val="1600"/>
              <a:buChar char="■"/>
              <a:defRPr sz="1600"/>
            </a:lvl6pPr>
            <a:lvl7pPr marL="3200400" lvl="6" indent="-330200" algn="l" rtl="0">
              <a:spcBef>
                <a:spcPts val="1200"/>
              </a:spcBef>
              <a:spcAft>
                <a:spcPts val="0"/>
              </a:spcAft>
              <a:buClr>
                <a:schemeClr val="dk1"/>
              </a:buClr>
              <a:buSzPts val="1600"/>
              <a:buChar char="●"/>
              <a:defRPr sz="1600"/>
            </a:lvl7pPr>
            <a:lvl8pPr marL="3657600" lvl="7" indent="-330200" algn="l" rtl="0">
              <a:spcBef>
                <a:spcPts val="1200"/>
              </a:spcBef>
              <a:spcAft>
                <a:spcPts val="0"/>
              </a:spcAft>
              <a:buClr>
                <a:schemeClr val="dk1"/>
              </a:buClr>
              <a:buSzPts val="1600"/>
              <a:buChar char="○"/>
              <a:defRPr sz="1600"/>
            </a:lvl8pPr>
            <a:lvl9pPr marL="4114800" lvl="8" indent="-330200" algn="l" rtl="0">
              <a:spcBef>
                <a:spcPts val="1200"/>
              </a:spcBef>
              <a:spcAft>
                <a:spcPts val="1200"/>
              </a:spcAft>
              <a:buClr>
                <a:schemeClr val="dk1"/>
              </a:buClr>
              <a:buSzPts val="1600"/>
              <a:buChar char="■"/>
              <a:defRPr sz="1600"/>
            </a:lvl9pPr>
          </a:lstStyle>
          <a:p>
            <a:endParaRPr/>
          </a:p>
        </p:txBody>
      </p:sp>
      <p:sp>
        <p:nvSpPr>
          <p:cNvPr id="63" name="Google Shape;63;p14"/>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1200"/>
              </a:spcBef>
              <a:spcAft>
                <a:spcPts val="0"/>
              </a:spcAft>
              <a:buClr>
                <a:schemeClr val="dk1"/>
              </a:buClr>
              <a:buSzPts val="2000"/>
              <a:buNone/>
              <a:defRPr sz="2000" b="1"/>
            </a:lvl2pPr>
            <a:lvl3pPr marL="1371600" lvl="2" indent="-228600" algn="l" rtl="0">
              <a:spcBef>
                <a:spcPts val="1200"/>
              </a:spcBef>
              <a:spcAft>
                <a:spcPts val="0"/>
              </a:spcAft>
              <a:buClr>
                <a:schemeClr val="dk1"/>
              </a:buClr>
              <a:buSzPts val="1800"/>
              <a:buNone/>
              <a:defRPr sz="1800" b="1"/>
            </a:lvl3pPr>
            <a:lvl4pPr marL="1828800" lvl="3" indent="-228600" algn="l" rtl="0">
              <a:spcBef>
                <a:spcPts val="1200"/>
              </a:spcBef>
              <a:spcAft>
                <a:spcPts val="0"/>
              </a:spcAft>
              <a:buClr>
                <a:schemeClr val="dk1"/>
              </a:buClr>
              <a:buSzPts val="1600"/>
              <a:buNone/>
              <a:defRPr sz="1600" b="1"/>
            </a:lvl4pPr>
            <a:lvl5pPr marL="2286000" lvl="4" indent="-228600" algn="l" rtl="0">
              <a:spcBef>
                <a:spcPts val="1200"/>
              </a:spcBef>
              <a:spcAft>
                <a:spcPts val="0"/>
              </a:spcAft>
              <a:buClr>
                <a:schemeClr val="dk1"/>
              </a:buClr>
              <a:buSzPts val="1600"/>
              <a:buNone/>
              <a:defRPr sz="1600" b="1"/>
            </a:lvl5pPr>
            <a:lvl6pPr marL="2743200" lvl="5" indent="-228600" algn="l" rtl="0">
              <a:spcBef>
                <a:spcPts val="1200"/>
              </a:spcBef>
              <a:spcAft>
                <a:spcPts val="0"/>
              </a:spcAft>
              <a:buClr>
                <a:schemeClr val="dk1"/>
              </a:buClr>
              <a:buSzPts val="1600"/>
              <a:buNone/>
              <a:defRPr sz="1600" b="1"/>
            </a:lvl6pPr>
            <a:lvl7pPr marL="3200400" lvl="6" indent="-228600" algn="l" rtl="0">
              <a:spcBef>
                <a:spcPts val="1200"/>
              </a:spcBef>
              <a:spcAft>
                <a:spcPts val="0"/>
              </a:spcAft>
              <a:buClr>
                <a:schemeClr val="dk1"/>
              </a:buClr>
              <a:buSzPts val="1600"/>
              <a:buNone/>
              <a:defRPr sz="1600" b="1"/>
            </a:lvl7pPr>
            <a:lvl8pPr marL="3657600" lvl="7" indent="-228600" algn="l" rtl="0">
              <a:spcBef>
                <a:spcPts val="1200"/>
              </a:spcBef>
              <a:spcAft>
                <a:spcPts val="0"/>
              </a:spcAft>
              <a:buClr>
                <a:schemeClr val="dk1"/>
              </a:buClr>
              <a:buSzPts val="1600"/>
              <a:buNone/>
              <a:defRPr sz="1600" b="1"/>
            </a:lvl8pPr>
            <a:lvl9pPr marL="4114800" lvl="8" indent="-228600" algn="l" rtl="0">
              <a:spcBef>
                <a:spcPts val="1200"/>
              </a:spcBef>
              <a:spcAft>
                <a:spcPts val="1200"/>
              </a:spcAft>
              <a:buClr>
                <a:schemeClr val="dk1"/>
              </a:buClr>
              <a:buSzPts val="1600"/>
              <a:buNone/>
              <a:defRPr sz="1600" b="1"/>
            </a:lvl9pPr>
          </a:lstStyle>
          <a:p>
            <a:endParaRPr/>
          </a:p>
        </p:txBody>
      </p:sp>
      <p:sp>
        <p:nvSpPr>
          <p:cNvPr id="64" name="Google Shape;64;p14"/>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1200"/>
              </a:spcBef>
              <a:spcAft>
                <a:spcPts val="0"/>
              </a:spcAft>
              <a:buClr>
                <a:schemeClr val="dk1"/>
              </a:buClr>
              <a:buSzPts val="2000"/>
              <a:buChar char="○"/>
              <a:defRPr sz="2000"/>
            </a:lvl2pPr>
            <a:lvl3pPr marL="1371600" lvl="2" indent="-342900" algn="l" rtl="0">
              <a:spcBef>
                <a:spcPts val="1200"/>
              </a:spcBef>
              <a:spcAft>
                <a:spcPts val="0"/>
              </a:spcAft>
              <a:buClr>
                <a:schemeClr val="dk1"/>
              </a:buClr>
              <a:buSzPts val="1800"/>
              <a:buChar char="■"/>
              <a:defRPr sz="1800"/>
            </a:lvl3pPr>
            <a:lvl4pPr marL="1828800" lvl="3" indent="-330200" algn="l" rtl="0">
              <a:spcBef>
                <a:spcPts val="1200"/>
              </a:spcBef>
              <a:spcAft>
                <a:spcPts val="0"/>
              </a:spcAft>
              <a:buClr>
                <a:schemeClr val="dk1"/>
              </a:buClr>
              <a:buSzPts val="1600"/>
              <a:buChar char="●"/>
              <a:defRPr sz="1600"/>
            </a:lvl4pPr>
            <a:lvl5pPr marL="2286000" lvl="4" indent="-330200" algn="l" rtl="0">
              <a:spcBef>
                <a:spcPts val="1200"/>
              </a:spcBef>
              <a:spcAft>
                <a:spcPts val="0"/>
              </a:spcAft>
              <a:buClr>
                <a:schemeClr val="dk1"/>
              </a:buClr>
              <a:buSzPts val="1600"/>
              <a:buChar char="○"/>
              <a:defRPr sz="1600"/>
            </a:lvl5pPr>
            <a:lvl6pPr marL="2743200" lvl="5" indent="-330200" algn="l" rtl="0">
              <a:spcBef>
                <a:spcPts val="1200"/>
              </a:spcBef>
              <a:spcAft>
                <a:spcPts val="0"/>
              </a:spcAft>
              <a:buClr>
                <a:schemeClr val="dk1"/>
              </a:buClr>
              <a:buSzPts val="1600"/>
              <a:buChar char="■"/>
              <a:defRPr sz="1600"/>
            </a:lvl6pPr>
            <a:lvl7pPr marL="3200400" lvl="6" indent="-330200" algn="l" rtl="0">
              <a:spcBef>
                <a:spcPts val="1200"/>
              </a:spcBef>
              <a:spcAft>
                <a:spcPts val="0"/>
              </a:spcAft>
              <a:buClr>
                <a:schemeClr val="dk1"/>
              </a:buClr>
              <a:buSzPts val="1600"/>
              <a:buChar char="●"/>
              <a:defRPr sz="1600"/>
            </a:lvl7pPr>
            <a:lvl8pPr marL="3657600" lvl="7" indent="-330200" algn="l" rtl="0">
              <a:spcBef>
                <a:spcPts val="1200"/>
              </a:spcBef>
              <a:spcAft>
                <a:spcPts val="0"/>
              </a:spcAft>
              <a:buClr>
                <a:schemeClr val="dk1"/>
              </a:buClr>
              <a:buSzPts val="1600"/>
              <a:buChar char="○"/>
              <a:defRPr sz="1600"/>
            </a:lvl8pPr>
            <a:lvl9pPr marL="4114800" lvl="8" indent="-330200" algn="l" rtl="0">
              <a:spcBef>
                <a:spcPts val="1200"/>
              </a:spcBef>
              <a:spcAft>
                <a:spcPts val="1200"/>
              </a:spcAft>
              <a:buClr>
                <a:schemeClr val="dk1"/>
              </a:buClr>
              <a:buSzPts val="1600"/>
              <a:buChar char="■"/>
              <a:defRPr sz="1600"/>
            </a:lvl9pPr>
          </a:lstStyle>
          <a:p>
            <a:endParaRPr/>
          </a:p>
        </p:txBody>
      </p:sp>
      <p:sp>
        <p:nvSpPr>
          <p:cNvPr id="65" name="Google Shape;65;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71" name="Google Shape;71;p15"/>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72" name="Google Shape;72;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0000"/>
              </a:buClr>
              <a:buSzPts val="2800"/>
              <a:buFont typeface="Cambria"/>
              <a:buNone/>
              <a:defRPr sz="2800">
                <a:solidFill>
                  <a:srgbClr val="FF0000"/>
                </a:solidFill>
                <a:latin typeface="Cambria"/>
                <a:ea typeface="Cambria"/>
                <a:cs typeface="Cambria"/>
                <a:sym typeface="Cambria"/>
              </a:defRPr>
            </a:lvl1pPr>
            <a:lvl2pPr lvl="1"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2pPr>
            <a:lvl3pPr lvl="2"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3pPr>
            <a:lvl4pPr lvl="3"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4pPr>
            <a:lvl5pPr lvl="4"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5pPr>
            <a:lvl6pPr lvl="5"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6pPr>
            <a:lvl7pPr lvl="6"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7pPr>
            <a:lvl8pPr lvl="7"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8pPr>
            <a:lvl9pPr lvl="8" rtl="0">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just" rtl="0">
              <a:lnSpc>
                <a:spcPct val="115000"/>
              </a:lnSpc>
              <a:spcBef>
                <a:spcPts val="0"/>
              </a:spcBef>
              <a:spcAft>
                <a:spcPts val="0"/>
              </a:spcAft>
              <a:buClr>
                <a:schemeClr val="dk1"/>
              </a:buClr>
              <a:buSzPts val="1800"/>
              <a:buFont typeface="Cambria"/>
              <a:buChar char="●"/>
              <a:defRPr sz="1800">
                <a:solidFill>
                  <a:schemeClr val="dk1"/>
                </a:solidFill>
                <a:latin typeface="Cambria"/>
                <a:ea typeface="Cambria"/>
                <a:cs typeface="Cambria"/>
                <a:sym typeface="Cambria"/>
              </a:defRPr>
            </a:lvl1pPr>
            <a:lvl2pPr marL="914400" lvl="1"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2pPr>
            <a:lvl3pPr marL="1371600" lvl="2"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3pPr>
            <a:lvl4pPr marL="1828800" lvl="3"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4pPr>
            <a:lvl5pPr marL="2286000" lvl="4"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5pPr>
            <a:lvl6pPr marL="2743200" lvl="5"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6pPr>
            <a:lvl7pPr marL="3200400" lvl="6"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7pPr>
            <a:lvl8pPr marL="3657600" lvl="7"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8pPr>
            <a:lvl9pPr marL="4114800" lvl="8" indent="-317500" algn="just" rtl="0">
              <a:lnSpc>
                <a:spcPct val="115000"/>
              </a:lnSpc>
              <a:spcBef>
                <a:spcPts val="0"/>
              </a:spcBef>
              <a:spcAft>
                <a:spcPts val="0"/>
              </a:spcAft>
              <a:buClr>
                <a:schemeClr val="dk1"/>
              </a:buClr>
              <a:buSzPts val="1400"/>
              <a:buFont typeface="Cambria"/>
              <a:buChar char="■"/>
              <a:defRPr>
                <a:solidFill>
                  <a:schemeClr val="dk1"/>
                </a:solidFill>
                <a:latin typeface="Cambria"/>
                <a:ea typeface="Cambria"/>
                <a:cs typeface="Cambria"/>
                <a:sym typeface="Cambri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Cambria"/>
                <a:ea typeface="Cambria"/>
                <a:cs typeface="Cambria"/>
                <a:sym typeface="Cambria"/>
              </a:defRPr>
            </a:lvl1pPr>
            <a:lvl2pPr lvl="1" algn="r" rtl="0">
              <a:buNone/>
              <a:defRPr sz="1300">
                <a:solidFill>
                  <a:schemeClr val="dk1"/>
                </a:solidFill>
                <a:latin typeface="Cambria"/>
                <a:ea typeface="Cambria"/>
                <a:cs typeface="Cambria"/>
                <a:sym typeface="Cambria"/>
              </a:defRPr>
            </a:lvl2pPr>
            <a:lvl3pPr lvl="2" algn="r" rtl="0">
              <a:buNone/>
              <a:defRPr sz="1300">
                <a:solidFill>
                  <a:schemeClr val="dk1"/>
                </a:solidFill>
                <a:latin typeface="Cambria"/>
                <a:ea typeface="Cambria"/>
                <a:cs typeface="Cambria"/>
                <a:sym typeface="Cambria"/>
              </a:defRPr>
            </a:lvl3pPr>
            <a:lvl4pPr lvl="3" algn="r" rtl="0">
              <a:buNone/>
              <a:defRPr sz="1300">
                <a:solidFill>
                  <a:schemeClr val="dk1"/>
                </a:solidFill>
                <a:latin typeface="Cambria"/>
                <a:ea typeface="Cambria"/>
                <a:cs typeface="Cambria"/>
                <a:sym typeface="Cambria"/>
              </a:defRPr>
            </a:lvl4pPr>
            <a:lvl5pPr lvl="4" algn="r" rtl="0">
              <a:buNone/>
              <a:defRPr sz="1300">
                <a:solidFill>
                  <a:schemeClr val="dk1"/>
                </a:solidFill>
                <a:latin typeface="Cambria"/>
                <a:ea typeface="Cambria"/>
                <a:cs typeface="Cambria"/>
                <a:sym typeface="Cambria"/>
              </a:defRPr>
            </a:lvl5pPr>
            <a:lvl6pPr lvl="5" algn="r" rtl="0">
              <a:buNone/>
              <a:defRPr sz="1300">
                <a:solidFill>
                  <a:schemeClr val="dk1"/>
                </a:solidFill>
                <a:latin typeface="Cambria"/>
                <a:ea typeface="Cambria"/>
                <a:cs typeface="Cambria"/>
                <a:sym typeface="Cambria"/>
              </a:defRPr>
            </a:lvl6pPr>
            <a:lvl7pPr lvl="6" algn="r" rtl="0">
              <a:buNone/>
              <a:defRPr sz="1300">
                <a:solidFill>
                  <a:schemeClr val="dk1"/>
                </a:solidFill>
                <a:latin typeface="Cambria"/>
                <a:ea typeface="Cambria"/>
                <a:cs typeface="Cambria"/>
                <a:sym typeface="Cambria"/>
              </a:defRPr>
            </a:lvl7pPr>
            <a:lvl8pPr lvl="7" algn="r" rtl="0">
              <a:buNone/>
              <a:defRPr sz="1300">
                <a:solidFill>
                  <a:schemeClr val="dk1"/>
                </a:solidFill>
                <a:latin typeface="Cambria"/>
                <a:ea typeface="Cambria"/>
                <a:cs typeface="Cambria"/>
                <a:sym typeface="Cambria"/>
              </a:defRPr>
            </a:lvl8pPr>
            <a:lvl9pPr lvl="8" algn="r" rtl="0">
              <a:buNone/>
              <a:defRPr sz="1300">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5389400" y="4568875"/>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 Programming with Python (IT3008)</a:t>
            </a:r>
            <a:endParaRPr>
              <a:latin typeface="Cambria"/>
              <a:ea typeface="Cambria"/>
              <a:cs typeface="Cambria"/>
              <a:sym typeface="Cambria"/>
            </a:endParaRPr>
          </a:p>
        </p:txBody>
      </p:sp>
      <p:pic>
        <p:nvPicPr>
          <p:cNvPr id="10" name="Google Shape;10;p1"/>
          <p:cNvPicPr preferRelativeResize="0"/>
          <p:nvPr/>
        </p:nvPicPr>
        <p:blipFill>
          <a:blip r:embed="rId16">
            <a:alphaModFix/>
          </a:blip>
          <a:stretch>
            <a:fillRect/>
          </a:stretch>
        </p:blipFill>
        <p:spPr>
          <a:xfrm>
            <a:off x="0" y="76200"/>
            <a:ext cx="839175" cy="721275"/>
          </a:xfrm>
          <a:prstGeom prst="rect">
            <a:avLst/>
          </a:prstGeom>
          <a:noFill/>
          <a:ln>
            <a:noFill/>
          </a:ln>
        </p:spPr>
      </p:pic>
      <p:pic>
        <p:nvPicPr>
          <p:cNvPr id="11" name="Google Shape;11;p1"/>
          <p:cNvPicPr preferRelativeResize="0"/>
          <p:nvPr/>
        </p:nvPicPr>
        <p:blipFill>
          <a:blip r:embed="rId17">
            <a:alphaModFix/>
          </a:blip>
          <a:stretch>
            <a:fillRect/>
          </a:stretch>
        </p:blipFill>
        <p:spPr>
          <a:xfrm>
            <a:off x="8304825" y="66225"/>
            <a:ext cx="839174" cy="9052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utu.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pp.utu.ac.in/utuformaccess/utusyllabus.aspx?CF=7&amp;CM=177&amp;SY=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www.programiz.com/python-programming/string"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programiz.com/python-programming/string" TargetMode="External"/><Relationship Id="rId7" Type="http://schemas.openxmlformats.org/officeDocument/2006/relationships/hyperlink" Target="https://www.programiz.com/python-programming/dictionary"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hyperlink" Target="https://www.programiz.com/python-programming/set" TargetMode="External"/><Relationship Id="rId5" Type="http://schemas.openxmlformats.org/officeDocument/2006/relationships/hyperlink" Target="https://www.programiz.com/python-programming/tuple" TargetMode="External"/><Relationship Id="rId4" Type="http://schemas.openxmlformats.org/officeDocument/2006/relationships/hyperlink" Target="https://www.programiz.com/python-programming/list"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77300" y="363575"/>
            <a:ext cx="8520600" cy="1426800"/>
          </a:xfrm>
          <a:prstGeom prst="rect">
            <a:avLst/>
          </a:prstGeom>
        </p:spPr>
        <p:txBody>
          <a:bodyPr spcFirstLastPara="1" wrap="square" lIns="91425" tIns="91425" rIns="91425" bIns="91425" anchor="b" anchorCtr="0">
            <a:noAutofit/>
          </a:bodyPr>
          <a:lstStyle/>
          <a:p>
            <a:pPr marL="457200" lvl="0" indent="-519430" algn="ctr" rtl="0">
              <a:spcBef>
                <a:spcPts val="0"/>
              </a:spcBef>
              <a:spcAft>
                <a:spcPts val="0"/>
              </a:spcAft>
              <a:buSzPts val="4580"/>
              <a:buAutoNum type="arabicPeriod"/>
            </a:pPr>
            <a:r>
              <a:rPr lang="en" sz="4580"/>
              <a:t> Introduction to Python </a:t>
            </a:r>
            <a:endParaRPr sz="4580"/>
          </a:p>
        </p:txBody>
      </p:sp>
      <p:sp>
        <p:nvSpPr>
          <p:cNvPr id="80" name="Google Shape;80;p16"/>
          <p:cNvSpPr txBox="1">
            <a:spLocks noGrp="1"/>
          </p:cNvSpPr>
          <p:nvPr>
            <p:ph type="subTitle" idx="1"/>
          </p:nvPr>
        </p:nvSpPr>
        <p:spPr>
          <a:xfrm>
            <a:off x="311700" y="1790375"/>
            <a:ext cx="8520600" cy="2833800"/>
          </a:xfrm>
          <a:prstGeom prst="rect">
            <a:avLst/>
          </a:prstGeom>
        </p:spPr>
        <p:txBody>
          <a:bodyPr spcFirstLastPara="1" wrap="square" lIns="91425" tIns="91425" rIns="91425" bIns="91425" anchor="t" anchorCtr="0">
            <a:normAutofit fontScale="70000" lnSpcReduction="20000"/>
          </a:bodyPr>
          <a:lstStyle/>
          <a:p>
            <a:pPr marL="0" lvl="0" indent="0" algn="ctr" rtl="0">
              <a:lnSpc>
                <a:spcPct val="115000"/>
              </a:lnSpc>
              <a:spcBef>
                <a:spcPts val="0"/>
              </a:spcBef>
              <a:spcAft>
                <a:spcPts val="0"/>
              </a:spcAft>
              <a:buNone/>
            </a:pPr>
            <a:r>
              <a:rPr lang="en" sz="3316" dirty="0">
                <a:solidFill>
                  <a:srgbClr val="0000FF"/>
                </a:solidFill>
              </a:rPr>
              <a:t>Subject : Programming with Python (IT3008)</a:t>
            </a:r>
            <a:endParaRPr sz="3316" dirty="0">
              <a:solidFill>
                <a:srgbClr val="0000FF"/>
              </a:solidFill>
            </a:endParaRPr>
          </a:p>
          <a:p>
            <a:pPr marL="0" lvl="0" indent="0" algn="l" rtl="0">
              <a:lnSpc>
                <a:spcPct val="115000"/>
              </a:lnSpc>
              <a:spcBef>
                <a:spcPts val="0"/>
              </a:spcBef>
              <a:spcAft>
                <a:spcPts val="0"/>
              </a:spcAft>
              <a:buNone/>
            </a:pPr>
            <a:r>
              <a:rPr lang="en" dirty="0"/>
              <a:t>                                     Faculty:  </a:t>
            </a:r>
            <a:r>
              <a:rPr lang="en" dirty="0" smtClean="0">
                <a:solidFill>
                  <a:srgbClr val="9900FF"/>
                </a:solidFill>
              </a:rPr>
              <a:t>Mr. </a:t>
            </a:r>
            <a:r>
              <a:rPr lang="en" dirty="0" smtClean="0">
                <a:solidFill>
                  <a:srgbClr val="9900FF"/>
                </a:solidFill>
              </a:rPr>
              <a:t>Aakash Parmar</a:t>
            </a:r>
            <a:endParaRPr dirty="0"/>
          </a:p>
          <a:p>
            <a:pPr marL="0" lvl="0" indent="0" algn="ctr" rtl="0">
              <a:lnSpc>
                <a:spcPct val="115000"/>
              </a:lnSpc>
              <a:spcBef>
                <a:spcPts val="0"/>
              </a:spcBef>
              <a:spcAft>
                <a:spcPts val="0"/>
              </a:spcAft>
              <a:buNone/>
            </a:pPr>
            <a:r>
              <a:rPr lang="en" dirty="0">
                <a:solidFill>
                  <a:srgbClr val="9900FF"/>
                </a:solidFill>
              </a:rPr>
              <a:t>Ms. Twinkle Kosambia</a:t>
            </a:r>
            <a:endParaRPr dirty="0">
              <a:solidFill>
                <a:srgbClr val="9900FF"/>
              </a:solidFill>
            </a:endParaRPr>
          </a:p>
          <a:p>
            <a:pPr marL="0" lvl="0" indent="0" algn="ctr" rtl="0">
              <a:lnSpc>
                <a:spcPct val="115000"/>
              </a:lnSpc>
              <a:spcBef>
                <a:spcPts val="0"/>
              </a:spcBef>
              <a:spcAft>
                <a:spcPts val="0"/>
              </a:spcAft>
              <a:buNone/>
            </a:pPr>
            <a:r>
              <a:rPr lang="en" dirty="0"/>
              <a:t>      Assistant Professor, Computer Science  Department, </a:t>
            </a:r>
            <a:endParaRPr dirty="0"/>
          </a:p>
          <a:p>
            <a:pPr marL="0" lvl="0" indent="0" algn="ctr" rtl="0">
              <a:lnSpc>
                <a:spcPct val="115000"/>
              </a:lnSpc>
              <a:spcBef>
                <a:spcPts val="0"/>
              </a:spcBef>
              <a:spcAft>
                <a:spcPts val="0"/>
              </a:spcAft>
              <a:buNone/>
            </a:pPr>
            <a:r>
              <a:rPr lang="en" b="1" dirty="0">
                <a:solidFill>
                  <a:srgbClr val="0000FF"/>
                </a:solidFill>
              </a:rPr>
              <a:t>   Asha M. Tarsadia Institute of Computer Science </a:t>
            </a:r>
            <a:endParaRPr b="1" dirty="0"/>
          </a:p>
          <a:p>
            <a:pPr marL="0" lvl="0" indent="0" algn="ctr" rtl="0">
              <a:lnSpc>
                <a:spcPct val="115000"/>
              </a:lnSpc>
              <a:spcBef>
                <a:spcPts val="0"/>
              </a:spcBef>
              <a:spcAft>
                <a:spcPts val="0"/>
              </a:spcAft>
              <a:buNone/>
            </a:pPr>
            <a:r>
              <a:rPr lang="en" dirty="0"/>
              <a:t>Website: </a:t>
            </a:r>
            <a:r>
              <a:rPr lang="en" u="sng" dirty="0">
                <a:solidFill>
                  <a:schemeClr val="hlink"/>
                </a:solidFill>
                <a:hlinkClick r:id="rId3"/>
              </a:rPr>
              <a:t>utu.ac.in</a:t>
            </a:r>
            <a:endParaRPr dirty="0"/>
          </a:p>
          <a:p>
            <a:pPr marL="0" lvl="0" indent="0" algn="ctr" rtl="0">
              <a:lnSpc>
                <a:spcPct val="115000"/>
              </a:lnSpc>
              <a:spcBef>
                <a:spcPts val="0"/>
              </a:spcBef>
              <a:spcAft>
                <a:spcPts val="0"/>
              </a:spcAft>
              <a:buNone/>
            </a:pPr>
            <a:r>
              <a:rPr lang="en" dirty="0"/>
              <a:t>Syllabus of Programming with Python : </a:t>
            </a:r>
            <a:r>
              <a:rPr lang="en" u="sng" dirty="0">
                <a:solidFill>
                  <a:schemeClr val="hlink"/>
                </a:solidFill>
                <a:hlinkClick r:id="rId4"/>
              </a:rPr>
              <a:t>https://app.utu.ac.in/utuformaccess/utusyllabus.aspx?CF=7&amp;CM=177&amp;SY=1</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Symbol of Python </a:t>
            </a:r>
            <a:endParaRPr/>
          </a:p>
        </p:txBody>
      </p:sp>
      <p:sp>
        <p:nvSpPr>
          <p:cNvPr id="138" name="Google Shape;138;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139" name="Google Shape;139;p25" descr="Image result for symbol for python language"/>
          <p:cNvPicPr preferRelativeResize="0"/>
          <p:nvPr/>
        </p:nvPicPr>
        <p:blipFill rotWithShape="1">
          <a:blip r:embed="rId3">
            <a:alphaModFix/>
          </a:blip>
          <a:srcRect/>
          <a:stretch/>
        </p:blipFill>
        <p:spPr>
          <a:xfrm>
            <a:off x="2286000" y="1485900"/>
            <a:ext cx="4800599" cy="2857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5"/>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41" name="Google Shape;841;p115"/>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endParaRPr/>
          </a:p>
        </p:txBody>
      </p:sp>
      <p:pic>
        <p:nvPicPr>
          <p:cNvPr id="842" name="Google Shape;842;p115"/>
          <p:cNvPicPr preferRelativeResize="0"/>
          <p:nvPr/>
        </p:nvPicPr>
        <p:blipFill>
          <a:blip r:embed="rId3">
            <a:alphaModFix/>
          </a:blip>
          <a:stretch>
            <a:fillRect/>
          </a:stretch>
        </p:blipFill>
        <p:spPr>
          <a:xfrm>
            <a:off x="795325" y="859438"/>
            <a:ext cx="7553325" cy="39528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6"/>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Identifiers</a:t>
            </a:r>
            <a:endParaRPr/>
          </a:p>
        </p:txBody>
      </p:sp>
      <p:sp>
        <p:nvSpPr>
          <p:cNvPr id="848" name="Google Shape;848;p116"/>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0" lvl="0" indent="0" algn="l" rtl="0">
              <a:lnSpc>
                <a:spcPct val="166666"/>
              </a:lnSpc>
              <a:spcBef>
                <a:spcPts val="0"/>
              </a:spcBef>
              <a:spcAft>
                <a:spcPts val="0"/>
              </a:spcAft>
              <a:buClr>
                <a:schemeClr val="dk1"/>
              </a:buClr>
              <a:buSzPts val="1100"/>
              <a:buFont typeface="Arial"/>
              <a:buNone/>
            </a:pPr>
            <a:r>
              <a:rPr lang="en" sz="1500">
                <a:highlight>
                  <a:srgbClr val="F9FAFC"/>
                </a:highlight>
              </a:rPr>
              <a:t>Here, language is a variable (an identifier) which holds the value 'Python'.</a:t>
            </a:r>
            <a:endParaRPr sz="1500">
              <a:highlight>
                <a:srgbClr val="F9FAFC"/>
              </a:highlight>
            </a:endParaRPr>
          </a:p>
          <a:p>
            <a:pPr marL="0" lvl="0" indent="0" algn="l" rtl="0">
              <a:lnSpc>
                <a:spcPct val="166666"/>
              </a:lnSpc>
              <a:spcBef>
                <a:spcPts val="1200"/>
              </a:spcBef>
              <a:spcAft>
                <a:spcPts val="0"/>
              </a:spcAft>
              <a:buNone/>
            </a:pPr>
            <a:endParaRPr sz="1500">
              <a:highlight>
                <a:srgbClr val="F9FAFC"/>
              </a:highlight>
            </a:endParaRPr>
          </a:p>
          <a:p>
            <a:pPr marL="0" lvl="0" indent="0" algn="l" rtl="0">
              <a:lnSpc>
                <a:spcPct val="166666"/>
              </a:lnSpc>
              <a:spcBef>
                <a:spcPts val="1200"/>
              </a:spcBef>
              <a:spcAft>
                <a:spcPts val="0"/>
              </a:spcAft>
              <a:buNone/>
            </a:pPr>
            <a:endParaRPr sz="1500">
              <a:highlight>
                <a:srgbClr val="F9FAFC"/>
              </a:highlight>
            </a:endParaRPr>
          </a:p>
          <a:p>
            <a:pPr marL="0" lvl="0" indent="0" algn="l" rtl="0">
              <a:lnSpc>
                <a:spcPct val="166666"/>
              </a:lnSpc>
              <a:spcBef>
                <a:spcPts val="1200"/>
              </a:spcBef>
              <a:spcAft>
                <a:spcPts val="0"/>
              </a:spcAft>
              <a:buNone/>
            </a:pPr>
            <a:r>
              <a:rPr lang="en" sz="1500">
                <a:highlight>
                  <a:srgbClr val="F9FAFC"/>
                </a:highlight>
              </a:rPr>
              <a:t>We cannot use keywords as variable names as they are reserved names that are built-in to Python. For example,</a:t>
            </a:r>
            <a:endParaRPr sz="1500">
              <a:highlight>
                <a:srgbClr val="F9FAFC"/>
              </a:highlight>
            </a:endParaRPr>
          </a:p>
          <a:p>
            <a:pPr marL="0" lvl="0" indent="0" algn="l" rtl="0">
              <a:lnSpc>
                <a:spcPct val="166666"/>
              </a:lnSpc>
              <a:spcBef>
                <a:spcPts val="1200"/>
              </a:spcBef>
              <a:spcAft>
                <a:spcPts val="1200"/>
              </a:spcAft>
              <a:buClr>
                <a:schemeClr val="dk1"/>
              </a:buClr>
              <a:buSzPts val="1100"/>
              <a:buFont typeface="Arial"/>
              <a:buNone/>
            </a:pPr>
            <a:endParaRPr sz="1500">
              <a:highlight>
                <a:srgbClr val="F9FAFC"/>
              </a:highlight>
            </a:endParaRPr>
          </a:p>
        </p:txBody>
      </p:sp>
      <p:pic>
        <p:nvPicPr>
          <p:cNvPr id="849" name="Google Shape;849;p116"/>
          <p:cNvPicPr preferRelativeResize="0"/>
          <p:nvPr/>
        </p:nvPicPr>
        <p:blipFill>
          <a:blip r:embed="rId3">
            <a:alphaModFix/>
          </a:blip>
          <a:stretch>
            <a:fillRect/>
          </a:stretch>
        </p:blipFill>
        <p:spPr>
          <a:xfrm>
            <a:off x="2147825" y="1450100"/>
            <a:ext cx="3652550" cy="966725"/>
          </a:xfrm>
          <a:prstGeom prst="rect">
            <a:avLst/>
          </a:prstGeom>
          <a:noFill/>
          <a:ln>
            <a:noFill/>
          </a:ln>
        </p:spPr>
      </p:pic>
      <p:pic>
        <p:nvPicPr>
          <p:cNvPr id="850" name="Google Shape;850;p116"/>
          <p:cNvPicPr preferRelativeResize="0"/>
          <p:nvPr/>
        </p:nvPicPr>
        <p:blipFill>
          <a:blip r:embed="rId4">
            <a:alphaModFix/>
          </a:blip>
          <a:stretch>
            <a:fillRect/>
          </a:stretch>
        </p:blipFill>
        <p:spPr>
          <a:xfrm>
            <a:off x="2147825" y="3154000"/>
            <a:ext cx="3801275" cy="966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7"/>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Numbers</a:t>
            </a:r>
            <a:endParaRPr/>
          </a:p>
        </p:txBody>
      </p:sp>
      <p:sp>
        <p:nvSpPr>
          <p:cNvPr id="856" name="Google Shape;856;p117"/>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Number data types store numeric values. They are immutable data types, which means that changing the value of a number data type results in a newly allocated object.</a:t>
            </a:r>
            <a:endParaRPr/>
          </a:p>
          <a:p>
            <a:pPr marL="457200" lvl="0" indent="-342900" algn="just" rtl="0">
              <a:spcBef>
                <a:spcPts val="0"/>
              </a:spcBef>
              <a:spcAft>
                <a:spcPts val="0"/>
              </a:spcAft>
              <a:buSzPts val="1800"/>
              <a:buChar char="●"/>
            </a:pPr>
            <a:r>
              <a:rPr lang="en"/>
              <a:t>Different types of Number data types are :</a:t>
            </a:r>
            <a:endParaRPr/>
          </a:p>
          <a:p>
            <a:pPr marL="914400" lvl="1" indent="-317500" algn="just" rtl="0">
              <a:spcBef>
                <a:spcPts val="0"/>
              </a:spcBef>
              <a:spcAft>
                <a:spcPts val="0"/>
              </a:spcAft>
              <a:buSzPts val="1400"/>
              <a:buChar char="○"/>
            </a:pPr>
            <a:r>
              <a:rPr lang="en"/>
              <a:t>Int</a:t>
            </a:r>
            <a:endParaRPr/>
          </a:p>
          <a:p>
            <a:pPr marL="914400" lvl="1" indent="-317500" algn="just" rtl="0">
              <a:spcBef>
                <a:spcPts val="0"/>
              </a:spcBef>
              <a:spcAft>
                <a:spcPts val="0"/>
              </a:spcAft>
              <a:buSzPts val="1400"/>
              <a:buChar char="○"/>
            </a:pPr>
            <a:r>
              <a:rPr lang="en"/>
              <a:t>Float</a:t>
            </a:r>
            <a:endParaRPr/>
          </a:p>
          <a:p>
            <a:pPr marL="914400" lvl="1" indent="-317500" algn="just" rtl="0">
              <a:spcBef>
                <a:spcPts val="0"/>
              </a:spcBef>
              <a:spcAft>
                <a:spcPts val="0"/>
              </a:spcAft>
              <a:buSzPts val="1400"/>
              <a:buChar char="○"/>
            </a:pPr>
            <a:r>
              <a:rPr lang="en"/>
              <a:t>complex</a:t>
            </a:r>
            <a:endParaRPr/>
          </a:p>
          <a:p>
            <a:pPr marL="457200" lvl="0" indent="0" algn="just" rtl="0">
              <a:spcBef>
                <a:spcPts val="1200"/>
              </a:spcBef>
              <a:spcAft>
                <a:spcPts val="120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8"/>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Int type</a:t>
            </a:r>
            <a:r>
              <a:rPr lang="en" sz="1800" b="1">
                <a:solidFill>
                  <a:schemeClr val="dk1"/>
                </a:solidFill>
              </a:rPr>
              <a:t> </a:t>
            </a:r>
            <a:endParaRPr/>
          </a:p>
        </p:txBody>
      </p:sp>
      <p:sp>
        <p:nvSpPr>
          <p:cNvPr id="862" name="Google Shape;862;p118"/>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int (Integers) are the whole number, including negative numbers but not fractions. In Python, there is no limit to how long an integer value can be.</a:t>
            </a:r>
            <a:endParaRPr/>
          </a:p>
          <a:p>
            <a:pPr marL="457200" lvl="0" indent="-342900" algn="just" rtl="0">
              <a:spcBef>
                <a:spcPts val="0"/>
              </a:spcBef>
              <a:spcAft>
                <a:spcPts val="0"/>
              </a:spcAft>
              <a:buSzPts val="1800"/>
              <a:buChar char="●"/>
            </a:pPr>
            <a:r>
              <a:rPr lang="en" b="1"/>
              <a:t>Example 1: Creating int and checking type</a:t>
            </a:r>
            <a:endParaRPr b="1"/>
          </a:p>
          <a:p>
            <a:pPr marL="4572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1 num = -8 </a:t>
            </a:r>
            <a:endParaRPr sz="1100">
              <a:solidFill>
                <a:srgbClr val="273239"/>
              </a:solidFill>
              <a:highlight>
                <a:srgbClr val="FFFFFF"/>
              </a:highlight>
              <a:latin typeface="Consolas"/>
              <a:ea typeface="Consolas"/>
              <a:cs typeface="Consolas"/>
              <a:sym typeface="Consolas"/>
            </a:endParaRPr>
          </a:p>
          <a:p>
            <a:pPr marL="4572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2 # print the data type</a:t>
            </a:r>
            <a:endParaRPr sz="1100">
              <a:solidFill>
                <a:srgbClr val="273239"/>
              </a:solidFill>
              <a:highlight>
                <a:srgbClr val="FFFFFF"/>
              </a:highlight>
              <a:latin typeface="Consolas"/>
              <a:ea typeface="Consolas"/>
              <a:cs typeface="Consolas"/>
              <a:sym typeface="Consolas"/>
            </a:endParaRPr>
          </a:p>
          <a:p>
            <a:pPr marL="4572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3 print(type(num))</a:t>
            </a:r>
            <a:endParaRPr sz="1100">
              <a:solidFill>
                <a:srgbClr val="273239"/>
              </a:solidFill>
              <a:highlight>
                <a:srgbClr val="FFFFFF"/>
              </a:highlight>
              <a:latin typeface="Consolas"/>
              <a:ea typeface="Consolas"/>
              <a:cs typeface="Consolas"/>
              <a:sym typeface="Consolas"/>
            </a:endParaRPr>
          </a:p>
          <a:p>
            <a:pPr marL="0" lvl="0" indent="0" algn="just" rtl="0">
              <a:spcBef>
                <a:spcPts val="1200"/>
              </a:spcBef>
              <a:spcAft>
                <a:spcPts val="0"/>
              </a:spcAft>
              <a:buClr>
                <a:schemeClr val="dk1"/>
              </a:buClr>
              <a:buSzPts val="1100"/>
              <a:buFont typeface="Arial"/>
              <a:buNone/>
            </a:pPr>
            <a:r>
              <a:rPr lang="en" sz="1300" b="1">
                <a:solidFill>
                  <a:srgbClr val="273239"/>
                </a:solidFill>
                <a:highlight>
                  <a:srgbClr val="FFFFFF"/>
                </a:highlight>
                <a:latin typeface="Arial"/>
                <a:ea typeface="Arial"/>
                <a:cs typeface="Arial"/>
                <a:sym typeface="Arial"/>
              </a:rPr>
              <a:t>Output:</a:t>
            </a:r>
            <a:endParaRPr sz="1300" b="1">
              <a:solidFill>
                <a:srgbClr val="273239"/>
              </a:solidFill>
              <a:highlight>
                <a:srgbClr val="FFFFFF"/>
              </a:highlight>
              <a:latin typeface="Arial"/>
              <a:ea typeface="Arial"/>
              <a:cs typeface="Arial"/>
              <a:sym typeface="Arial"/>
            </a:endParaRPr>
          </a:p>
          <a:p>
            <a:pPr marL="190500" marR="190500" lvl="0" indent="0" algn="l" rtl="0">
              <a:spcBef>
                <a:spcPts val="800"/>
              </a:spcBef>
              <a:spcAft>
                <a:spcPts val="0"/>
              </a:spcAft>
              <a:buClr>
                <a:schemeClr val="dk1"/>
              </a:buClr>
              <a:buSzPts val="1100"/>
              <a:buFont typeface="Arial"/>
              <a:buNone/>
            </a:pPr>
            <a:r>
              <a:rPr lang="en" sz="1200">
                <a:solidFill>
                  <a:srgbClr val="273239"/>
                </a:solidFill>
                <a:latin typeface="Consolas"/>
                <a:ea typeface="Consolas"/>
                <a:cs typeface="Consolas"/>
                <a:sym typeface="Consolas"/>
              </a:rPr>
              <a:t>&lt;class 'int'&gt;</a:t>
            </a:r>
            <a:endParaRPr sz="1200">
              <a:solidFill>
                <a:srgbClr val="273239"/>
              </a:solidFill>
              <a:latin typeface="Consolas"/>
              <a:ea typeface="Consolas"/>
              <a:cs typeface="Consolas"/>
              <a:sym typeface="Consolas"/>
            </a:endParaRPr>
          </a:p>
          <a:p>
            <a:pPr marL="457200" lvl="0" indent="0" algn="just" rtl="0">
              <a:spcBef>
                <a:spcPts val="800"/>
              </a:spcBef>
              <a:spcAft>
                <a:spcPts val="1200"/>
              </a:spcAft>
              <a:buNone/>
            </a:pP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19"/>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Float type </a:t>
            </a:r>
            <a:endParaRPr/>
          </a:p>
        </p:txBody>
      </p:sp>
      <p:sp>
        <p:nvSpPr>
          <p:cNvPr id="868" name="Google Shape;868;p119"/>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fontScale="92500" lnSpcReduction="10000"/>
          </a:bodyPr>
          <a:lstStyle/>
          <a:p>
            <a:pPr marL="457200" lvl="0" indent="-342900" algn="just" rtl="0">
              <a:spcBef>
                <a:spcPts val="0"/>
              </a:spcBef>
              <a:spcAft>
                <a:spcPts val="0"/>
              </a:spcAft>
              <a:buSzPts val="1800"/>
              <a:buChar char="●"/>
            </a:pPr>
            <a:r>
              <a:rPr lang="en"/>
              <a:t>This is a real number with floating-point representation. It is specified by a decimal point. Some examples of numbers that are represented as floats are 0.5 and -7.823457.</a:t>
            </a:r>
            <a:endParaRPr/>
          </a:p>
          <a:p>
            <a:pPr marL="457200" lvl="0" indent="-342900" algn="just" rtl="0">
              <a:spcBef>
                <a:spcPts val="0"/>
              </a:spcBef>
              <a:spcAft>
                <a:spcPts val="0"/>
              </a:spcAft>
              <a:buSzPts val="1800"/>
              <a:buChar char="●"/>
            </a:pPr>
            <a:r>
              <a:rPr lang="en"/>
              <a:t>They can be created directly by entering a number with a decimal point, or by using operations such as division on integers. Extra zeros present at the number’s end are ignored automatically.</a:t>
            </a:r>
            <a:endParaRPr/>
          </a:p>
          <a:p>
            <a:pPr marL="457200" lvl="0" indent="-342900" algn="just" rtl="0">
              <a:spcBef>
                <a:spcPts val="0"/>
              </a:spcBef>
              <a:spcAft>
                <a:spcPts val="0"/>
              </a:spcAft>
              <a:buSzPts val="1800"/>
              <a:buChar char="●"/>
            </a:pPr>
            <a:r>
              <a:rPr lang="en" b="1"/>
              <a:t>Example 1: Creating float and checking type</a:t>
            </a:r>
            <a:endParaRPr b="1"/>
          </a:p>
          <a:p>
            <a:pPr marL="9144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1 num = 3/4</a:t>
            </a:r>
            <a:endParaRPr sz="1100">
              <a:solidFill>
                <a:srgbClr val="273239"/>
              </a:solidFill>
              <a:highlight>
                <a:srgbClr val="FFFFFF"/>
              </a:highlight>
              <a:latin typeface="Consolas"/>
              <a:ea typeface="Consolas"/>
              <a:cs typeface="Consolas"/>
              <a:sym typeface="Consolas"/>
            </a:endParaRPr>
          </a:p>
          <a:p>
            <a:pPr marL="9144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2 # print the data type</a:t>
            </a:r>
            <a:endParaRPr sz="1100">
              <a:solidFill>
                <a:srgbClr val="273239"/>
              </a:solidFill>
              <a:highlight>
                <a:srgbClr val="FFFFFF"/>
              </a:highlight>
              <a:latin typeface="Consolas"/>
              <a:ea typeface="Consolas"/>
              <a:cs typeface="Consolas"/>
              <a:sym typeface="Consolas"/>
            </a:endParaRPr>
          </a:p>
          <a:p>
            <a:pPr marL="9144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3 print(type(num))</a:t>
            </a:r>
            <a:endParaRPr sz="1100">
              <a:solidFill>
                <a:srgbClr val="273239"/>
              </a:solidFill>
              <a:highlight>
                <a:srgbClr val="FFFFFF"/>
              </a:highlight>
              <a:latin typeface="Consolas"/>
              <a:ea typeface="Consolas"/>
              <a:cs typeface="Consolas"/>
              <a:sym typeface="Consolas"/>
            </a:endParaRPr>
          </a:p>
          <a:p>
            <a:pPr marL="0" lvl="0" indent="0" algn="just" rtl="0">
              <a:spcBef>
                <a:spcPts val="1200"/>
              </a:spcBef>
              <a:spcAft>
                <a:spcPts val="0"/>
              </a:spcAft>
              <a:buClr>
                <a:schemeClr val="dk1"/>
              </a:buClr>
              <a:buSzPts val="1100"/>
              <a:buFont typeface="Arial"/>
              <a:buNone/>
            </a:pPr>
            <a:r>
              <a:rPr lang="en" sz="1300" b="1">
                <a:solidFill>
                  <a:srgbClr val="273239"/>
                </a:solidFill>
                <a:highlight>
                  <a:srgbClr val="FFFFFF"/>
                </a:highlight>
                <a:latin typeface="Arial"/>
                <a:ea typeface="Arial"/>
                <a:cs typeface="Arial"/>
                <a:sym typeface="Arial"/>
              </a:rPr>
              <a:t>Output:</a:t>
            </a:r>
            <a:endParaRPr sz="1300" b="1">
              <a:solidFill>
                <a:srgbClr val="273239"/>
              </a:solidFill>
              <a:highlight>
                <a:srgbClr val="FFFFFF"/>
              </a:highlight>
              <a:latin typeface="Arial"/>
              <a:ea typeface="Arial"/>
              <a:cs typeface="Arial"/>
              <a:sym typeface="Arial"/>
            </a:endParaRPr>
          </a:p>
          <a:p>
            <a:pPr marL="190500" marR="190500" lvl="0" indent="0" algn="l" rtl="0">
              <a:spcBef>
                <a:spcPts val="800"/>
              </a:spcBef>
              <a:spcAft>
                <a:spcPts val="800"/>
              </a:spcAft>
              <a:buNone/>
            </a:pPr>
            <a:r>
              <a:rPr lang="en" sz="1200">
                <a:solidFill>
                  <a:srgbClr val="273239"/>
                </a:solidFill>
                <a:latin typeface="Consolas"/>
                <a:ea typeface="Consolas"/>
                <a:cs typeface="Consolas"/>
                <a:sym typeface="Consolas"/>
              </a:rPr>
              <a:t>&lt;class 'float'&gt;</a:t>
            </a:r>
            <a:endParaRPr b="1"/>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20"/>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 type </a:t>
            </a:r>
            <a:endParaRPr/>
          </a:p>
        </p:txBody>
      </p:sp>
      <p:sp>
        <p:nvSpPr>
          <p:cNvPr id="874" name="Google Shape;874;p120"/>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A complex number is a number that consists of the real and imaginary parts. For example, 2 + 3j is a complex number where 2 is the real component, and 3 multiplied by j is an imaginary part.</a:t>
            </a:r>
            <a:endParaRPr/>
          </a:p>
          <a:p>
            <a:pPr marL="457200" lvl="0" indent="-342900" algn="just" rtl="0">
              <a:spcBef>
                <a:spcPts val="0"/>
              </a:spcBef>
              <a:spcAft>
                <a:spcPts val="0"/>
              </a:spcAft>
              <a:buSzPts val="1800"/>
              <a:buChar char="●"/>
            </a:pPr>
            <a:r>
              <a:rPr lang="en" b="1"/>
              <a:t>Example 1: Creating Complex and checking type</a:t>
            </a:r>
            <a:endParaRPr b="1"/>
          </a:p>
          <a:p>
            <a:pPr marL="4572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1 num = 6 + 9j </a:t>
            </a:r>
            <a:endParaRPr sz="1100">
              <a:solidFill>
                <a:srgbClr val="273239"/>
              </a:solidFill>
              <a:highlight>
                <a:srgbClr val="FFFFFF"/>
              </a:highlight>
              <a:latin typeface="Consolas"/>
              <a:ea typeface="Consolas"/>
              <a:cs typeface="Consolas"/>
              <a:sym typeface="Consolas"/>
            </a:endParaRPr>
          </a:p>
          <a:p>
            <a:pPr marL="457200" lvl="0" indent="0" algn="just" rtl="0">
              <a:spcBef>
                <a:spcPts val="1200"/>
              </a:spcBef>
              <a:spcAft>
                <a:spcPts val="0"/>
              </a:spcAft>
              <a:buNone/>
            </a:pPr>
            <a:r>
              <a:rPr lang="en" sz="1100">
                <a:solidFill>
                  <a:srgbClr val="273239"/>
                </a:solidFill>
                <a:highlight>
                  <a:srgbClr val="FFFFFF"/>
                </a:highlight>
                <a:latin typeface="Consolas"/>
                <a:ea typeface="Consolas"/>
                <a:cs typeface="Consolas"/>
                <a:sym typeface="Consolas"/>
              </a:rPr>
              <a:t>2 print(type(num))</a:t>
            </a:r>
            <a:endParaRPr sz="1100">
              <a:solidFill>
                <a:srgbClr val="273239"/>
              </a:solidFill>
              <a:highlight>
                <a:srgbClr val="FFFFFF"/>
              </a:highlight>
              <a:latin typeface="Consolas"/>
              <a:ea typeface="Consolas"/>
              <a:cs typeface="Consolas"/>
              <a:sym typeface="Consolas"/>
            </a:endParaRPr>
          </a:p>
          <a:p>
            <a:pPr marL="0" lvl="0" indent="0" algn="just" rtl="0">
              <a:spcBef>
                <a:spcPts val="1200"/>
              </a:spcBef>
              <a:spcAft>
                <a:spcPts val="0"/>
              </a:spcAft>
              <a:buClr>
                <a:schemeClr val="dk1"/>
              </a:buClr>
              <a:buSzPts val="1100"/>
              <a:buFont typeface="Arial"/>
              <a:buNone/>
            </a:pPr>
            <a:r>
              <a:rPr lang="en" sz="1300" b="1">
                <a:solidFill>
                  <a:srgbClr val="273239"/>
                </a:solidFill>
                <a:highlight>
                  <a:srgbClr val="FFFFFF"/>
                </a:highlight>
                <a:latin typeface="Arial"/>
                <a:ea typeface="Arial"/>
                <a:cs typeface="Arial"/>
                <a:sym typeface="Arial"/>
              </a:rPr>
              <a:t>Output:</a:t>
            </a:r>
            <a:endParaRPr sz="1300" b="1">
              <a:solidFill>
                <a:srgbClr val="273239"/>
              </a:solidFill>
              <a:highlight>
                <a:srgbClr val="FFFFFF"/>
              </a:highlight>
              <a:latin typeface="Arial"/>
              <a:ea typeface="Arial"/>
              <a:cs typeface="Arial"/>
              <a:sym typeface="Arial"/>
            </a:endParaRPr>
          </a:p>
          <a:p>
            <a:pPr marL="190500" marR="190500" lvl="0" indent="0" algn="l" rtl="0">
              <a:spcBef>
                <a:spcPts val="800"/>
              </a:spcBef>
              <a:spcAft>
                <a:spcPts val="800"/>
              </a:spcAft>
              <a:buNone/>
            </a:pPr>
            <a:r>
              <a:rPr lang="en" sz="1200">
                <a:solidFill>
                  <a:srgbClr val="273239"/>
                </a:solidFill>
                <a:latin typeface="Consolas"/>
                <a:ea typeface="Consolas"/>
                <a:cs typeface="Consolas"/>
                <a:sym typeface="Consolas"/>
              </a:rPr>
              <a:t>&lt;class 'complex'&gt;</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Why was Python created??</a:t>
            </a:r>
            <a:endParaRPr b="1"/>
          </a:p>
        </p:txBody>
      </p:sp>
      <p:sp>
        <p:nvSpPr>
          <p:cNvPr id="145" name="Google Shape;145;p2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146" name="Google Shape;146;p2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147" name="Google Shape;147;p26"/>
          <p:cNvPicPr preferRelativeResize="0"/>
          <p:nvPr/>
        </p:nvPicPr>
        <p:blipFill rotWithShape="1">
          <a:blip r:embed="rId3">
            <a:alphaModFix/>
          </a:blip>
          <a:srcRect l="16845" t="27050" r="39092" b="31249"/>
          <a:stretch/>
        </p:blipFill>
        <p:spPr>
          <a:xfrm>
            <a:off x="261257" y="971550"/>
            <a:ext cx="8839198" cy="41096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Releases</a:t>
            </a:r>
            <a:r>
              <a:rPr lang="en"/>
              <a:t> </a:t>
            </a:r>
            <a:endParaRPr/>
          </a:p>
        </p:txBody>
      </p:sp>
      <p:sp>
        <p:nvSpPr>
          <p:cNvPr id="153" name="Google Shape;153;p27"/>
          <p:cNvSpPr txBox="1">
            <a:spLocks noGrp="1"/>
          </p:cNvSpPr>
          <p:nvPr>
            <p:ph type="body" idx="1"/>
          </p:nvPr>
        </p:nvSpPr>
        <p:spPr>
          <a:xfrm>
            <a:off x="457200" y="900130"/>
            <a:ext cx="8229600" cy="3660900"/>
          </a:xfrm>
          <a:prstGeom prst="rect">
            <a:avLst/>
          </a:prstGeom>
          <a:noFill/>
          <a:ln>
            <a:noFill/>
          </a:ln>
        </p:spPr>
        <p:txBody>
          <a:bodyPr spcFirstLastPara="1" wrap="square" lIns="91425" tIns="45700" rIns="91425" bIns="45700" anchor="t" anchorCtr="0">
            <a:noAutofit/>
          </a:bodyPr>
          <a:lstStyle/>
          <a:p>
            <a:pPr marL="342900" lvl="0" indent="-303530" algn="l" rtl="0">
              <a:lnSpc>
                <a:spcPct val="105000"/>
              </a:lnSpc>
              <a:spcBef>
                <a:spcPts val="0"/>
              </a:spcBef>
              <a:spcAft>
                <a:spcPts val="0"/>
              </a:spcAft>
              <a:buClr>
                <a:schemeClr val="dk1"/>
              </a:buClr>
              <a:buSzPts val="2580"/>
              <a:buChar char="●"/>
            </a:pPr>
            <a:r>
              <a:rPr lang="en" sz="2020"/>
              <a:t>Created in 1989</a:t>
            </a:r>
            <a:endParaRPr sz="2020"/>
          </a:p>
          <a:p>
            <a:pPr marL="342900" lvl="0" indent="-303530" algn="l" rtl="0">
              <a:lnSpc>
                <a:spcPct val="105000"/>
              </a:lnSpc>
              <a:spcBef>
                <a:spcPts val="640"/>
              </a:spcBef>
              <a:spcAft>
                <a:spcPts val="0"/>
              </a:spcAft>
              <a:buClr>
                <a:schemeClr val="dk1"/>
              </a:buClr>
              <a:buSzPts val="2580"/>
              <a:buChar char="●"/>
            </a:pPr>
            <a:r>
              <a:rPr lang="en" sz="2020"/>
              <a:t>Python 1.0 released in 1994</a:t>
            </a:r>
            <a:endParaRPr sz="2020"/>
          </a:p>
          <a:p>
            <a:pPr marL="342900" lvl="0" indent="-303530" algn="l" rtl="0">
              <a:lnSpc>
                <a:spcPct val="105000"/>
              </a:lnSpc>
              <a:spcBef>
                <a:spcPts val="640"/>
              </a:spcBef>
              <a:spcAft>
                <a:spcPts val="0"/>
              </a:spcAft>
              <a:buClr>
                <a:schemeClr val="dk1"/>
              </a:buClr>
              <a:buSzPts val="2580"/>
              <a:buChar char="●"/>
            </a:pPr>
            <a:r>
              <a:rPr lang="en" sz="2020"/>
              <a:t>Python 2.0 released in 2000</a:t>
            </a:r>
            <a:endParaRPr sz="2020"/>
          </a:p>
          <a:p>
            <a:pPr marL="342900" lvl="0" indent="-303530" algn="l" rtl="0">
              <a:lnSpc>
                <a:spcPct val="105000"/>
              </a:lnSpc>
              <a:spcBef>
                <a:spcPts val="640"/>
              </a:spcBef>
              <a:spcAft>
                <a:spcPts val="0"/>
              </a:spcAft>
              <a:buClr>
                <a:schemeClr val="dk1"/>
              </a:buClr>
              <a:buSzPts val="2580"/>
              <a:buChar char="●"/>
            </a:pPr>
            <a:r>
              <a:rPr lang="en" sz="2020"/>
              <a:t>Python 3.0 released in 2008</a:t>
            </a:r>
            <a:endParaRPr sz="2020">
              <a:solidFill>
                <a:srgbClr val="FF0000"/>
              </a:solidFill>
            </a:endParaRPr>
          </a:p>
          <a:p>
            <a:pPr marL="342900" lvl="0" indent="-303530" algn="l" rtl="0">
              <a:lnSpc>
                <a:spcPct val="105000"/>
              </a:lnSpc>
              <a:spcBef>
                <a:spcPts val="640"/>
              </a:spcBef>
              <a:spcAft>
                <a:spcPts val="0"/>
              </a:spcAft>
              <a:buClr>
                <a:schemeClr val="dk1"/>
              </a:buClr>
              <a:buSzPts val="2580"/>
              <a:buChar char="●"/>
            </a:pPr>
            <a:r>
              <a:rPr lang="en" sz="2020"/>
              <a:t>Python 2.7.9 is the recommended version</a:t>
            </a:r>
            <a:endParaRPr sz="2020"/>
          </a:p>
          <a:p>
            <a:pPr marL="342900" lvl="0" indent="-303530" algn="l" rtl="0">
              <a:lnSpc>
                <a:spcPct val="105000"/>
              </a:lnSpc>
              <a:spcBef>
                <a:spcPts val="640"/>
              </a:spcBef>
              <a:spcAft>
                <a:spcPts val="0"/>
              </a:spcAft>
              <a:buClr>
                <a:schemeClr val="dk1"/>
              </a:buClr>
              <a:buSzPts val="2580"/>
              <a:buChar char="●"/>
            </a:pPr>
            <a:r>
              <a:rPr lang="en" sz="2020"/>
              <a:t>3.7.2… still in progression  </a:t>
            </a:r>
            <a:endParaRPr sz="202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59" name="Google Shape;159;p28"/>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160" name="Google Shape;160;p28"/>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161" name="Google Shape;161;p28" descr="python programming history - timeline of releas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Features of Python</a:t>
            </a:r>
            <a:endParaRPr/>
          </a:p>
        </p:txBody>
      </p:sp>
      <p:sp>
        <p:nvSpPr>
          <p:cNvPr id="167" name="Google Shape;167;p29"/>
          <p:cNvSpPr txBox="1">
            <a:spLocks noGrp="1"/>
          </p:cNvSpPr>
          <p:nvPr>
            <p:ph type="body" idx="1"/>
          </p:nvPr>
        </p:nvSpPr>
        <p:spPr>
          <a:xfrm>
            <a:off x="457200" y="1028700"/>
            <a:ext cx="8229600" cy="3394500"/>
          </a:xfrm>
          <a:prstGeom prst="rect">
            <a:avLst/>
          </a:prstGeom>
          <a:noFill/>
          <a:ln>
            <a:noFill/>
          </a:ln>
        </p:spPr>
        <p:txBody>
          <a:bodyPr spcFirstLastPara="1" wrap="square" lIns="91425" tIns="45700" rIns="91425" bIns="45700" anchor="t" anchorCtr="0">
            <a:noAutofit/>
          </a:bodyPr>
          <a:lstStyle/>
          <a:p>
            <a:pPr marL="342900" lvl="0" indent="-266700" algn="l" rtl="0">
              <a:spcBef>
                <a:spcPts val="0"/>
              </a:spcBef>
              <a:spcAft>
                <a:spcPts val="0"/>
              </a:spcAft>
              <a:buClr>
                <a:schemeClr val="dk1"/>
              </a:buClr>
              <a:buSzPts val="2000"/>
              <a:buChar char="●"/>
            </a:pPr>
            <a:r>
              <a:rPr lang="en" sz="2000"/>
              <a:t>Easy-to-learn</a:t>
            </a:r>
            <a:endParaRPr sz="2000"/>
          </a:p>
          <a:p>
            <a:pPr marL="342900" lvl="0" indent="-266700" algn="l" rtl="0">
              <a:spcBef>
                <a:spcPts val="640"/>
              </a:spcBef>
              <a:spcAft>
                <a:spcPts val="0"/>
              </a:spcAft>
              <a:buClr>
                <a:schemeClr val="dk1"/>
              </a:buClr>
              <a:buSzPts val="2000"/>
              <a:buChar char="●"/>
            </a:pPr>
            <a:r>
              <a:rPr lang="en" sz="2000"/>
              <a:t>Simple</a:t>
            </a:r>
            <a:endParaRPr sz="2000"/>
          </a:p>
          <a:p>
            <a:pPr marL="342900" lvl="0" indent="-266700" algn="l" rtl="0">
              <a:spcBef>
                <a:spcPts val="640"/>
              </a:spcBef>
              <a:spcAft>
                <a:spcPts val="0"/>
              </a:spcAft>
              <a:buClr>
                <a:schemeClr val="dk1"/>
              </a:buClr>
              <a:buSzPts val="2000"/>
              <a:buChar char="●"/>
            </a:pPr>
            <a:r>
              <a:rPr lang="en" sz="2000"/>
              <a:t>Easy-to-maintain</a:t>
            </a:r>
            <a:endParaRPr sz="2000"/>
          </a:p>
          <a:p>
            <a:pPr marL="342900" lvl="0" indent="-266700" algn="l" rtl="0">
              <a:spcBef>
                <a:spcPts val="640"/>
              </a:spcBef>
              <a:spcAft>
                <a:spcPts val="0"/>
              </a:spcAft>
              <a:buClr>
                <a:schemeClr val="dk1"/>
              </a:buClr>
              <a:buSzPts val="2000"/>
              <a:buChar char="●"/>
            </a:pPr>
            <a:r>
              <a:rPr lang="en" sz="2000"/>
              <a:t>A broad standard library</a:t>
            </a:r>
            <a:endParaRPr sz="2000"/>
          </a:p>
          <a:p>
            <a:pPr marL="342900" lvl="0" indent="-266700" algn="l" rtl="0">
              <a:spcBef>
                <a:spcPts val="640"/>
              </a:spcBef>
              <a:spcAft>
                <a:spcPts val="0"/>
              </a:spcAft>
              <a:buClr>
                <a:schemeClr val="dk1"/>
              </a:buClr>
              <a:buSzPts val="2000"/>
              <a:buChar char="●"/>
            </a:pPr>
            <a:r>
              <a:rPr lang="en" sz="2000"/>
              <a:t>Interactive Mode</a:t>
            </a:r>
            <a:endParaRPr sz="2000"/>
          </a:p>
          <a:p>
            <a:pPr marL="342900" lvl="0" indent="-266700" algn="l" rtl="0">
              <a:spcBef>
                <a:spcPts val="640"/>
              </a:spcBef>
              <a:spcAft>
                <a:spcPts val="0"/>
              </a:spcAft>
              <a:buClr>
                <a:schemeClr val="dk1"/>
              </a:buClr>
              <a:buSzPts val="2000"/>
              <a:buChar char="●"/>
            </a:pPr>
            <a:r>
              <a:rPr lang="en" sz="2000"/>
              <a:t>Portable</a:t>
            </a:r>
            <a:endParaRPr sz="2000"/>
          </a:p>
          <a:p>
            <a:pPr marL="342900" lvl="0" indent="-266700" algn="l" rtl="0">
              <a:spcBef>
                <a:spcPts val="640"/>
              </a:spcBef>
              <a:spcAft>
                <a:spcPts val="0"/>
              </a:spcAft>
              <a:buClr>
                <a:schemeClr val="dk1"/>
              </a:buClr>
              <a:buSzPts val="2000"/>
              <a:buChar char="●"/>
            </a:pPr>
            <a:r>
              <a:rPr lang="en" sz="2000"/>
              <a:t>Extendable</a:t>
            </a:r>
            <a:endParaRPr sz="2000"/>
          </a:p>
          <a:p>
            <a:pPr marL="342900" lvl="0" indent="-266700" algn="l" rtl="0">
              <a:spcBef>
                <a:spcPts val="640"/>
              </a:spcBef>
              <a:spcAft>
                <a:spcPts val="1200"/>
              </a:spcAft>
              <a:buClr>
                <a:schemeClr val="dk1"/>
              </a:buClr>
              <a:buSzPts val="2000"/>
              <a:buChar char="●"/>
            </a:pPr>
            <a:r>
              <a:rPr lang="en" sz="2000"/>
              <a:t>Databases</a:t>
            </a:r>
            <a:endParaRPr sz="2000"/>
          </a:p>
        </p:txBody>
      </p:sp>
      <p:sp>
        <p:nvSpPr>
          <p:cNvPr id="168" name="Google Shape;168;p29"/>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Features of Python(Cont..)</a:t>
            </a:r>
            <a:endParaRPr/>
          </a:p>
        </p:txBody>
      </p:sp>
      <p:sp>
        <p:nvSpPr>
          <p:cNvPr id="174" name="Google Shape;174;p30"/>
          <p:cNvSpPr txBox="1">
            <a:spLocks noGrp="1"/>
          </p:cNvSpPr>
          <p:nvPr>
            <p:ph type="body" idx="1"/>
          </p:nvPr>
        </p:nvSpPr>
        <p:spPr>
          <a:xfrm>
            <a:off x="457200" y="900130"/>
            <a:ext cx="8229600" cy="3549300"/>
          </a:xfrm>
          <a:prstGeom prst="rect">
            <a:avLst/>
          </a:prstGeom>
          <a:noFill/>
          <a:ln>
            <a:noFill/>
          </a:ln>
        </p:spPr>
        <p:txBody>
          <a:bodyPr spcFirstLastPara="1" wrap="square" lIns="91425" tIns="45700" rIns="91425" bIns="45700" anchor="t" anchorCtr="0">
            <a:noAutofit/>
          </a:bodyPr>
          <a:lstStyle/>
          <a:p>
            <a:pPr marL="342900" lvl="0" indent="-266700" algn="l" rtl="0">
              <a:spcBef>
                <a:spcPts val="0"/>
              </a:spcBef>
              <a:spcAft>
                <a:spcPts val="0"/>
              </a:spcAft>
              <a:buClr>
                <a:schemeClr val="dk1"/>
              </a:buClr>
              <a:buSzPts val="2000"/>
              <a:buChar char="●"/>
            </a:pPr>
            <a:r>
              <a:rPr lang="en" sz="2000"/>
              <a:t>GUI Programming</a:t>
            </a:r>
            <a:endParaRPr sz="2000"/>
          </a:p>
          <a:p>
            <a:pPr marL="342900" lvl="0" indent="-266700" algn="l" rtl="0">
              <a:spcBef>
                <a:spcPts val="640"/>
              </a:spcBef>
              <a:spcAft>
                <a:spcPts val="0"/>
              </a:spcAft>
              <a:buClr>
                <a:schemeClr val="dk1"/>
              </a:buClr>
              <a:buSzPts val="2000"/>
              <a:buChar char="●"/>
            </a:pPr>
            <a:r>
              <a:rPr lang="en" sz="2000"/>
              <a:t>Open Source</a:t>
            </a:r>
            <a:endParaRPr sz="2000"/>
          </a:p>
          <a:p>
            <a:pPr marL="342900" lvl="0" indent="-266700" algn="l" rtl="0">
              <a:spcBef>
                <a:spcPts val="640"/>
              </a:spcBef>
              <a:spcAft>
                <a:spcPts val="0"/>
              </a:spcAft>
              <a:buClr>
                <a:schemeClr val="dk1"/>
              </a:buClr>
              <a:buSzPts val="2000"/>
              <a:buChar char="●"/>
            </a:pPr>
            <a:r>
              <a:rPr lang="en" sz="2000"/>
              <a:t>High level language</a:t>
            </a:r>
            <a:endParaRPr sz="2000"/>
          </a:p>
          <a:p>
            <a:pPr marL="342900" lvl="0" indent="-266700" algn="l" rtl="0">
              <a:spcBef>
                <a:spcPts val="640"/>
              </a:spcBef>
              <a:spcAft>
                <a:spcPts val="0"/>
              </a:spcAft>
              <a:buClr>
                <a:schemeClr val="dk1"/>
              </a:buClr>
              <a:buSzPts val="2000"/>
              <a:buChar char="●"/>
            </a:pPr>
            <a:r>
              <a:rPr lang="en" sz="2000"/>
              <a:t>Dynamically typed</a:t>
            </a:r>
            <a:endParaRPr sz="2000"/>
          </a:p>
          <a:p>
            <a:pPr marL="342900" lvl="0" indent="-266700" algn="l" rtl="0">
              <a:spcBef>
                <a:spcPts val="640"/>
              </a:spcBef>
              <a:spcAft>
                <a:spcPts val="0"/>
              </a:spcAft>
              <a:buClr>
                <a:schemeClr val="dk1"/>
              </a:buClr>
              <a:buSzPts val="2000"/>
              <a:buChar char="●"/>
            </a:pPr>
            <a:r>
              <a:rPr lang="en" sz="2000"/>
              <a:t>Platform Independent</a:t>
            </a:r>
            <a:endParaRPr sz="2000"/>
          </a:p>
          <a:p>
            <a:pPr marL="342900" lvl="0" indent="-266700" algn="l" rtl="0">
              <a:spcBef>
                <a:spcPts val="640"/>
              </a:spcBef>
              <a:spcAft>
                <a:spcPts val="0"/>
              </a:spcAft>
              <a:buClr>
                <a:schemeClr val="dk1"/>
              </a:buClr>
              <a:buSzPts val="2000"/>
              <a:buChar char="●"/>
            </a:pPr>
            <a:r>
              <a:rPr lang="en" sz="2000"/>
              <a:t>Procedure and Object-oriented</a:t>
            </a:r>
            <a:endParaRPr sz="2000"/>
          </a:p>
        </p:txBody>
      </p:sp>
      <p:sp>
        <p:nvSpPr>
          <p:cNvPr id="175" name="Google Shape;175;p3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81000" y="321800"/>
            <a:ext cx="7699800" cy="743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Applications</a:t>
            </a:r>
            <a:endParaRPr/>
          </a:p>
        </p:txBody>
      </p:sp>
      <p:sp>
        <p:nvSpPr>
          <p:cNvPr id="181" name="Google Shape;181;p31"/>
          <p:cNvSpPr txBox="1"/>
          <p:nvPr/>
        </p:nvSpPr>
        <p:spPr>
          <a:xfrm>
            <a:off x="609600" y="1085850"/>
            <a:ext cx="8177700" cy="2862900"/>
          </a:xfrm>
          <a:prstGeom prst="rect">
            <a:avLst/>
          </a:prstGeom>
          <a:noFill/>
          <a:ln>
            <a:noFill/>
          </a:ln>
        </p:spPr>
        <p:txBody>
          <a:bodyPr spcFirstLastPara="1" wrap="square" lIns="91425" tIns="45700" rIns="91425" bIns="45700" anchor="t" anchorCtr="0">
            <a:spAutoFit/>
          </a:bodyPr>
          <a:lstStyle/>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Web Development</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Testing</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Data Analysis</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Big Data</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Computer Graphics</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Web Scrapping</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Machine Learning</a:t>
            </a:r>
            <a:endParaRPr sz="2000">
              <a:latin typeface="Cambria"/>
              <a:ea typeface="Cambria"/>
              <a:cs typeface="Cambria"/>
              <a:sym typeface="Cambria"/>
            </a:endParaRPr>
          </a:p>
          <a:p>
            <a:pPr marL="0" marR="0" lvl="0" indent="-127000" algn="l" rtl="0">
              <a:spcBef>
                <a:spcPts val="0"/>
              </a:spcBef>
              <a:spcAft>
                <a:spcPts val="0"/>
              </a:spcAft>
              <a:buClr>
                <a:schemeClr val="dk1"/>
              </a:buClr>
              <a:buSzPts val="2000"/>
              <a:buFont typeface="Cambria"/>
              <a:buChar char="•"/>
            </a:pPr>
            <a:r>
              <a:rPr lang="en" sz="2000" b="1" i="0" u="none" strike="noStrike" cap="none">
                <a:solidFill>
                  <a:schemeClr val="dk1"/>
                </a:solidFill>
                <a:latin typeface="Cambria"/>
                <a:ea typeface="Cambria"/>
                <a:cs typeface="Cambria"/>
                <a:sym typeface="Cambria"/>
              </a:rPr>
              <a:t>     Internet of things</a:t>
            </a:r>
            <a:endParaRPr sz="2000">
              <a:latin typeface="Cambria"/>
              <a:ea typeface="Cambria"/>
              <a:cs typeface="Cambria"/>
              <a:sym typeface="Cambria"/>
            </a:endParaRPr>
          </a:p>
          <a:p>
            <a:pPr marL="0" marR="0" lvl="0" indent="0" algn="l" rtl="0">
              <a:spcBef>
                <a:spcPts val="0"/>
              </a:spcBef>
              <a:spcAft>
                <a:spcPts val="0"/>
              </a:spcAft>
              <a:buNone/>
            </a:pPr>
            <a:endParaRPr sz="2000">
              <a:solidFill>
                <a:schemeClr val="dk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187" name="Google Shape;187;p32" descr="Image result for different domains catered by python"/>
          <p:cNvPicPr preferRelativeResize="0"/>
          <p:nvPr/>
        </p:nvPicPr>
        <p:blipFill rotWithShape="1">
          <a:blip r:embed="rId3">
            <a:alphaModFix/>
          </a:blip>
          <a:srcRect t="10047"/>
          <a:stretch/>
        </p:blipFill>
        <p:spPr>
          <a:xfrm>
            <a:off x="681675" y="681675"/>
            <a:ext cx="7665501" cy="4387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533400" y="20782"/>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Web application</a:t>
            </a:r>
            <a:endParaRPr/>
          </a:p>
        </p:txBody>
      </p:sp>
      <p:sp>
        <p:nvSpPr>
          <p:cNvPr id="193" name="Google Shape;193;p33"/>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pic>
        <p:nvPicPr>
          <p:cNvPr id="194" name="Google Shape;194;p33"/>
          <p:cNvPicPr preferRelativeResize="0"/>
          <p:nvPr/>
        </p:nvPicPr>
        <p:blipFill rotWithShape="1">
          <a:blip r:embed="rId3">
            <a:alphaModFix/>
          </a:blip>
          <a:srcRect/>
          <a:stretch/>
        </p:blipFill>
        <p:spPr>
          <a:xfrm>
            <a:off x="152400" y="742950"/>
            <a:ext cx="8610601"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Testing</a:t>
            </a:r>
            <a:endParaRPr b="1"/>
          </a:p>
        </p:txBody>
      </p:sp>
      <p:sp>
        <p:nvSpPr>
          <p:cNvPr id="200" name="Google Shape;200;p34"/>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201" name="Google Shape;201;p34" descr="Image result for testing using python"/>
          <p:cNvPicPr preferRelativeResize="0"/>
          <p:nvPr/>
        </p:nvPicPr>
        <p:blipFill rotWithShape="1">
          <a:blip r:embed="rId3">
            <a:alphaModFix/>
          </a:blip>
          <a:srcRect/>
          <a:stretch/>
        </p:blipFill>
        <p:spPr>
          <a:xfrm>
            <a:off x="228600" y="1257300"/>
            <a:ext cx="8610600" cy="3486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719575" y="826000"/>
            <a:ext cx="7959000" cy="3569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Programming with Python</a:t>
            </a:r>
            <a:endParaRPr b="1"/>
          </a:p>
          <a:p>
            <a:pPr marL="0" lvl="0" indent="0" algn="ctr" rtl="0">
              <a:spcBef>
                <a:spcPts val="0"/>
              </a:spcBef>
              <a:spcAft>
                <a:spcPts val="0"/>
              </a:spcAft>
              <a:buNone/>
            </a:pPr>
            <a:endParaRPr b="1"/>
          </a:p>
          <a:p>
            <a:pPr marL="0" lvl="0" indent="0" algn="ctr" rtl="0">
              <a:spcBef>
                <a:spcPts val="0"/>
              </a:spcBef>
              <a:spcAft>
                <a:spcPts val="0"/>
              </a:spcAft>
              <a:buNone/>
            </a:pPr>
            <a:r>
              <a:rPr lang="en">
                <a:solidFill>
                  <a:srgbClr val="1155CC"/>
                </a:solidFill>
              </a:rPr>
              <a:t>Subject code : IT3008</a:t>
            </a:r>
            <a:endParaRPr>
              <a:solidFill>
                <a:srgbClr val="1155CC"/>
              </a:solidFill>
            </a:endParaRPr>
          </a:p>
          <a:p>
            <a:pPr marL="0" lvl="0" indent="0" algn="ctr" rtl="0">
              <a:spcBef>
                <a:spcPts val="0"/>
              </a:spcBef>
              <a:spcAft>
                <a:spcPts val="0"/>
              </a:spcAft>
              <a:buNone/>
            </a:pPr>
            <a:r>
              <a:rPr lang="en" u="sng">
                <a:solidFill>
                  <a:schemeClr val="accent4"/>
                </a:solidFill>
              </a:rPr>
              <a:t>Credits : 5</a:t>
            </a:r>
            <a:endParaRPr u="sng">
              <a:solidFill>
                <a:schemeClr val="accent4"/>
              </a:solidFill>
            </a:endParaRPr>
          </a:p>
          <a:p>
            <a:pPr marL="0" lvl="0" indent="0" algn="ctr" rtl="0">
              <a:spcBef>
                <a:spcPts val="0"/>
              </a:spcBef>
              <a:spcAft>
                <a:spcPts val="0"/>
              </a:spcAft>
              <a:buNone/>
            </a:pPr>
            <a:r>
              <a:rPr lang="en">
                <a:solidFill>
                  <a:schemeClr val="accent5"/>
                </a:solidFill>
              </a:rPr>
              <a:t>Theory marks : 60+ 40= 100</a:t>
            </a:r>
            <a:endParaRPr>
              <a:solidFill>
                <a:schemeClr val="accent5"/>
              </a:solidFill>
            </a:endParaRPr>
          </a:p>
          <a:p>
            <a:pPr marL="0" lvl="0" indent="0" algn="ctr" rtl="0">
              <a:spcBef>
                <a:spcPts val="0"/>
              </a:spcBef>
              <a:spcAft>
                <a:spcPts val="0"/>
              </a:spcAft>
              <a:buNone/>
            </a:pPr>
            <a:r>
              <a:rPr lang="en">
                <a:solidFill>
                  <a:schemeClr val="accent5"/>
                </a:solidFill>
              </a:rPr>
              <a:t>Practical marks :  100 (CIE) </a:t>
            </a:r>
            <a:endParaRPr>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Data Analysis</a:t>
            </a:r>
            <a:endParaRPr b="1"/>
          </a:p>
        </p:txBody>
      </p:sp>
      <p:sp>
        <p:nvSpPr>
          <p:cNvPr id="207" name="Google Shape;207;p3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
        <p:nvSpPr>
          <p:cNvPr id="208" name="Google Shape;208;p35" descr="Image result for data analysis using python"/>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5" descr="Image result for data analysis using python"/>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35" descr="Image result for data analysis using python"/>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35" descr="Image result for data analysis using python"/>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2" name="Google Shape;212;p35"/>
          <p:cNvPicPr preferRelativeResize="0"/>
          <p:nvPr/>
        </p:nvPicPr>
        <p:blipFill rotWithShape="1">
          <a:blip r:embed="rId3">
            <a:alphaModFix/>
          </a:blip>
          <a:srcRect l="4684" t="32292" r="40849" b="18750"/>
          <a:stretch/>
        </p:blipFill>
        <p:spPr>
          <a:xfrm>
            <a:off x="609600" y="1085850"/>
            <a:ext cx="8153401" cy="3600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Big Data</a:t>
            </a:r>
            <a:endParaRPr b="1"/>
          </a:p>
        </p:txBody>
      </p:sp>
      <p:sp>
        <p:nvSpPr>
          <p:cNvPr id="218" name="Google Shape;218;p36"/>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
        <p:nvSpPr>
          <p:cNvPr id="219" name="Google Shape;219;p36" descr="Image result for big data"/>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6" descr="Image result for big data"/>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6" descr="Image result for big data"/>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2" name="Google Shape;222;p36"/>
          <p:cNvPicPr preferRelativeResize="0"/>
          <p:nvPr/>
        </p:nvPicPr>
        <p:blipFill rotWithShape="1">
          <a:blip r:embed="rId3">
            <a:alphaModFix/>
          </a:blip>
          <a:srcRect l="5858" t="35415" r="42020" b="20833"/>
          <a:stretch/>
        </p:blipFill>
        <p:spPr>
          <a:xfrm>
            <a:off x="1295400" y="1028700"/>
            <a:ext cx="6781801" cy="365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457200" y="11430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Web Scrapping</a:t>
            </a:r>
            <a:endParaRPr b="1"/>
          </a:p>
        </p:txBody>
      </p:sp>
      <p:sp>
        <p:nvSpPr>
          <p:cNvPr id="228" name="Google Shape;228;p3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229" name="Google Shape;229;p37" descr="Image result for Web Scraping"/>
          <p:cNvPicPr preferRelativeResize="0"/>
          <p:nvPr/>
        </p:nvPicPr>
        <p:blipFill rotWithShape="1">
          <a:blip r:embed="rId3">
            <a:alphaModFix/>
          </a:blip>
          <a:srcRect/>
          <a:stretch/>
        </p:blipFill>
        <p:spPr>
          <a:xfrm>
            <a:off x="533400" y="914400"/>
            <a:ext cx="8077200" cy="40219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457200" y="205978"/>
            <a:ext cx="8229600" cy="651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Computer Graphics</a:t>
            </a:r>
            <a:endParaRPr b="1"/>
          </a:p>
        </p:txBody>
      </p:sp>
      <p:pic>
        <p:nvPicPr>
          <p:cNvPr id="235" name="Google Shape;235;p38" descr="Image result for computer graphics"/>
          <p:cNvPicPr preferRelativeResize="0"/>
          <p:nvPr/>
        </p:nvPicPr>
        <p:blipFill rotWithShape="1">
          <a:blip r:embed="rId3">
            <a:alphaModFix/>
          </a:blip>
          <a:srcRect/>
          <a:stretch/>
        </p:blipFill>
        <p:spPr>
          <a:xfrm>
            <a:off x="685800" y="971550"/>
            <a:ext cx="7924800" cy="377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467302" y="5347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Mobile Application</a:t>
            </a:r>
            <a:endParaRPr b="1"/>
          </a:p>
        </p:txBody>
      </p:sp>
      <p:sp>
        <p:nvSpPr>
          <p:cNvPr id="241" name="Google Shape;241;p39" descr="Image result for mobile application"/>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39" descr="Image result for mobile application"/>
          <p:cNvSpPr/>
          <p:nvPr/>
        </p:nvSpPr>
        <p:spPr>
          <a:xfrm>
            <a:off x="307975" y="5953"/>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43" name="Google Shape;243;p39" descr="Image result for mobile application"/>
          <p:cNvPicPr preferRelativeResize="0"/>
          <p:nvPr/>
        </p:nvPicPr>
        <p:blipFill rotWithShape="1">
          <a:blip r:embed="rId3">
            <a:alphaModFix/>
          </a:blip>
          <a:srcRect/>
          <a:stretch/>
        </p:blipFill>
        <p:spPr>
          <a:xfrm>
            <a:off x="661267" y="914400"/>
            <a:ext cx="7620001" cy="410884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Machine Learning</a:t>
            </a:r>
            <a:endParaRPr b="1"/>
          </a:p>
        </p:txBody>
      </p:sp>
      <p:pic>
        <p:nvPicPr>
          <p:cNvPr id="249" name="Google Shape;249;p40" descr="Image result for machine learning"/>
          <p:cNvPicPr preferRelativeResize="0"/>
          <p:nvPr/>
        </p:nvPicPr>
        <p:blipFill rotWithShape="1">
          <a:blip r:embed="rId3">
            <a:alphaModFix/>
          </a:blip>
          <a:srcRect/>
          <a:stretch/>
        </p:blipFill>
        <p:spPr>
          <a:xfrm>
            <a:off x="685800" y="1314450"/>
            <a:ext cx="7620000" cy="3228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Internet of Things</a:t>
            </a:r>
            <a:endParaRPr b="1"/>
          </a:p>
        </p:txBody>
      </p:sp>
      <p:pic>
        <p:nvPicPr>
          <p:cNvPr id="255" name="Google Shape;255;p41" descr="Image result for Internet of things"/>
          <p:cNvPicPr preferRelativeResize="0"/>
          <p:nvPr/>
        </p:nvPicPr>
        <p:blipFill rotWithShape="1">
          <a:blip r:embed="rId3">
            <a:alphaModFix/>
          </a:blip>
          <a:srcRect/>
          <a:stretch/>
        </p:blipFill>
        <p:spPr>
          <a:xfrm>
            <a:off x="990600" y="1371600"/>
            <a:ext cx="67056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Companies using Python</a:t>
            </a:r>
            <a:endParaRPr/>
          </a:p>
        </p:txBody>
      </p:sp>
      <p:sp>
        <p:nvSpPr>
          <p:cNvPr id="261" name="Google Shape;261;p42"/>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262" name="Google Shape;262;p4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263" name="Google Shape;263;p42" descr="Image result for who uses python"/>
          <p:cNvPicPr preferRelativeResize="0"/>
          <p:nvPr/>
        </p:nvPicPr>
        <p:blipFill rotWithShape="1">
          <a:blip r:embed="rId3">
            <a:alphaModFix/>
          </a:blip>
          <a:srcRect t="17648"/>
          <a:stretch/>
        </p:blipFill>
        <p:spPr>
          <a:xfrm>
            <a:off x="457200" y="1028700"/>
            <a:ext cx="8077201" cy="400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81000" y="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Introduction To Python</a:t>
            </a:r>
            <a:endParaRPr/>
          </a:p>
        </p:txBody>
      </p:sp>
      <p:graphicFrame>
        <p:nvGraphicFramePr>
          <p:cNvPr id="269" name="Google Shape;269;p43"/>
          <p:cNvGraphicFramePr/>
          <p:nvPr/>
        </p:nvGraphicFramePr>
        <p:xfrm>
          <a:off x="304800" y="800100"/>
          <a:ext cx="8610600" cy="3886250"/>
        </p:xfrm>
        <a:graphic>
          <a:graphicData uri="http://schemas.openxmlformats.org/drawingml/2006/table">
            <a:tbl>
              <a:tblPr firstRow="1" bandRow="1">
                <a:noFill/>
                <a:tableStyleId>{AE04AFFA-4FE1-4D44-BA65-54234F50C7D9}</a:tableStyleId>
              </a:tblPr>
              <a:tblGrid>
                <a:gridCol w="2312100">
                  <a:extLst>
                    <a:ext uri="{9D8B030D-6E8A-4147-A177-3AD203B41FA5}">
                      <a16:colId xmlns:a16="http://schemas.microsoft.com/office/drawing/2014/main" val="20000"/>
                    </a:ext>
                  </a:extLst>
                </a:gridCol>
                <a:gridCol w="1993200">
                  <a:extLst>
                    <a:ext uri="{9D8B030D-6E8A-4147-A177-3AD203B41FA5}">
                      <a16:colId xmlns:a16="http://schemas.microsoft.com/office/drawing/2014/main" val="20001"/>
                    </a:ext>
                  </a:extLst>
                </a:gridCol>
                <a:gridCol w="1913475">
                  <a:extLst>
                    <a:ext uri="{9D8B030D-6E8A-4147-A177-3AD203B41FA5}">
                      <a16:colId xmlns:a16="http://schemas.microsoft.com/office/drawing/2014/main" val="20002"/>
                    </a:ext>
                  </a:extLst>
                </a:gridCol>
                <a:gridCol w="2391825">
                  <a:extLst>
                    <a:ext uri="{9D8B030D-6E8A-4147-A177-3AD203B41FA5}">
                      <a16:colId xmlns:a16="http://schemas.microsoft.com/office/drawing/2014/main" val="20003"/>
                    </a:ext>
                  </a:extLst>
                </a:gridCol>
              </a:tblGrid>
              <a:tr h="353725">
                <a:tc>
                  <a:txBody>
                    <a:bodyPr/>
                    <a:lstStyle/>
                    <a:p>
                      <a:pPr marL="0" marR="0" lvl="0" indent="0" algn="l" rtl="0">
                        <a:spcBef>
                          <a:spcPts val="0"/>
                        </a:spcBef>
                        <a:spcAft>
                          <a:spcPts val="0"/>
                        </a:spcAft>
                        <a:buNone/>
                      </a:pP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 C</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Java</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Python</a:t>
                      </a:r>
                      <a:endParaRPr sz="1100">
                        <a:latin typeface="Cambria"/>
                        <a:ea typeface="Cambria"/>
                        <a:cs typeface="Cambria"/>
                        <a:sym typeface="Cambria"/>
                      </a:endParaRPr>
                    </a:p>
                  </a:txBody>
                  <a:tcPr marL="91450" marR="91450" marT="34300" marB="34300"/>
                </a:tc>
                <a:extLst>
                  <a:ext uri="{0D108BD9-81ED-4DB2-BD59-A6C34878D82A}">
                    <a16:rowId xmlns:a16="http://schemas.microsoft.com/office/drawing/2014/main" val="10000"/>
                  </a:ext>
                </a:extLst>
              </a:tr>
              <a:tr h="594250">
                <a:tc>
                  <a:txBody>
                    <a:bodyPr/>
                    <a:lstStyle/>
                    <a:p>
                      <a:pPr marL="0" marR="0" lvl="0" indent="0" algn="l" rtl="0">
                        <a:spcBef>
                          <a:spcPts val="0"/>
                        </a:spcBef>
                        <a:spcAft>
                          <a:spcPts val="0"/>
                        </a:spcAft>
                        <a:buNone/>
                      </a:pPr>
                      <a:r>
                        <a:rPr lang="en" sz="1400">
                          <a:latin typeface="Cambria"/>
                          <a:ea typeface="Cambria"/>
                          <a:cs typeface="Cambria"/>
                          <a:sym typeface="Cambria"/>
                        </a:rPr>
                        <a:t>Developed By Whom and When ??</a:t>
                      </a: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a:solidFill>
                            <a:schemeClr val="dk1"/>
                          </a:solidFill>
                          <a:latin typeface="Cambria"/>
                          <a:ea typeface="Cambria"/>
                          <a:cs typeface="Cambria"/>
                          <a:sym typeface="Cambria"/>
                        </a:rPr>
                        <a:t>Dennis M. Ritchie</a:t>
                      </a:r>
                      <a:endParaRPr sz="1100">
                        <a:latin typeface="Cambria"/>
                        <a:ea typeface="Cambria"/>
                        <a:cs typeface="Cambria"/>
                        <a:sym typeface="Cambria"/>
                      </a:endParaRPr>
                    </a:p>
                    <a:p>
                      <a:pPr marL="0" marR="0" lvl="0" indent="0" algn="l" rtl="0">
                        <a:spcBef>
                          <a:spcPts val="0"/>
                        </a:spcBef>
                        <a:spcAft>
                          <a:spcPts val="0"/>
                        </a:spcAft>
                        <a:buNone/>
                      </a:pPr>
                      <a:r>
                        <a:rPr lang="en" sz="1400" i="0">
                          <a:solidFill>
                            <a:schemeClr val="dk1"/>
                          </a:solidFill>
                          <a:latin typeface="Cambria"/>
                          <a:ea typeface="Cambria"/>
                          <a:cs typeface="Cambria"/>
                          <a:sym typeface="Cambria"/>
                        </a:rPr>
                        <a:t>In 1972</a:t>
                      </a: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u="none" strike="noStrike">
                          <a:solidFill>
                            <a:schemeClr val="dk1"/>
                          </a:solidFill>
                          <a:latin typeface="Cambria"/>
                          <a:ea typeface="Cambria"/>
                          <a:cs typeface="Cambria"/>
                          <a:sym typeface="Cambria"/>
                        </a:rPr>
                        <a:t>James Gosling</a:t>
                      </a:r>
                      <a:r>
                        <a:rPr lang="en" sz="1400" i="0" u="none">
                          <a:solidFill>
                            <a:schemeClr val="dk1"/>
                          </a:solidFill>
                          <a:latin typeface="Cambria"/>
                          <a:ea typeface="Cambria"/>
                          <a:cs typeface="Cambria"/>
                          <a:sym typeface="Cambria"/>
                        </a:rPr>
                        <a:t>,  June 1991.</a:t>
                      </a:r>
                      <a:endParaRPr sz="1400" u="none">
                        <a:solidFill>
                          <a:schemeClr val="dk1"/>
                        </a:solidFill>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a:solidFill>
                            <a:schemeClr val="dk1"/>
                          </a:solidFill>
                          <a:latin typeface="Cambria"/>
                          <a:ea typeface="Cambria"/>
                          <a:cs typeface="Cambria"/>
                          <a:sym typeface="Cambria"/>
                        </a:rPr>
                        <a:t>Guido van Rossum during 1985- 1990</a:t>
                      </a:r>
                      <a:endParaRPr sz="1400">
                        <a:latin typeface="Cambria"/>
                        <a:ea typeface="Cambria"/>
                        <a:cs typeface="Cambria"/>
                        <a:sym typeface="Cambria"/>
                      </a:endParaRPr>
                    </a:p>
                  </a:txBody>
                  <a:tcPr marL="91450" marR="91450" marT="34300" marB="34300"/>
                </a:tc>
                <a:extLst>
                  <a:ext uri="{0D108BD9-81ED-4DB2-BD59-A6C34878D82A}">
                    <a16:rowId xmlns:a16="http://schemas.microsoft.com/office/drawing/2014/main" val="10001"/>
                  </a:ext>
                </a:extLst>
              </a:tr>
              <a:tr h="636700">
                <a:tc>
                  <a:txBody>
                    <a:bodyPr/>
                    <a:lstStyle/>
                    <a:p>
                      <a:pPr marL="0" marR="0" lvl="0" indent="0" algn="l" rtl="0">
                        <a:spcBef>
                          <a:spcPts val="0"/>
                        </a:spcBef>
                        <a:spcAft>
                          <a:spcPts val="0"/>
                        </a:spcAft>
                        <a:buNone/>
                      </a:pPr>
                      <a:r>
                        <a:rPr lang="en" sz="1400">
                          <a:latin typeface="Cambria"/>
                          <a:ea typeface="Cambria"/>
                          <a:cs typeface="Cambria"/>
                          <a:sym typeface="Cambria"/>
                        </a:rPr>
                        <a:t>Open Source</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No</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No</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Yes .</a:t>
                      </a:r>
                      <a:r>
                        <a:rPr lang="en" sz="1400" i="0">
                          <a:solidFill>
                            <a:schemeClr val="dk1"/>
                          </a:solidFill>
                          <a:latin typeface="Cambria"/>
                          <a:ea typeface="Cambria"/>
                          <a:cs typeface="Cambria"/>
                          <a:sym typeface="Cambria"/>
                        </a:rPr>
                        <a:t> GNU General Public License (GPL).</a:t>
                      </a:r>
                      <a:endParaRPr sz="1400">
                        <a:latin typeface="Cambria"/>
                        <a:ea typeface="Cambria"/>
                        <a:cs typeface="Cambria"/>
                        <a:sym typeface="Cambria"/>
                      </a:endParaRPr>
                    </a:p>
                  </a:txBody>
                  <a:tcPr marL="91450" marR="91450" marT="34300" marB="34300"/>
                </a:tc>
                <a:extLst>
                  <a:ext uri="{0D108BD9-81ED-4DB2-BD59-A6C34878D82A}">
                    <a16:rowId xmlns:a16="http://schemas.microsoft.com/office/drawing/2014/main" val="10002"/>
                  </a:ext>
                </a:extLst>
              </a:tr>
              <a:tr h="344300">
                <a:tc>
                  <a:txBody>
                    <a:bodyPr/>
                    <a:lstStyle/>
                    <a:p>
                      <a:pPr marL="0" marR="0" lvl="0" indent="0" algn="l" rtl="0">
                        <a:spcBef>
                          <a:spcPts val="0"/>
                        </a:spcBef>
                        <a:spcAft>
                          <a:spcPts val="0"/>
                        </a:spcAft>
                        <a:buNone/>
                      </a:pPr>
                      <a:r>
                        <a:rPr lang="en" sz="1400">
                          <a:latin typeface="Cambria"/>
                          <a:ea typeface="Cambria"/>
                          <a:cs typeface="Cambria"/>
                          <a:sym typeface="Cambria"/>
                        </a:rPr>
                        <a:t>Type </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Structured </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Object-Oriented</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Object-oriented </a:t>
                      </a:r>
                      <a:endParaRPr sz="1100">
                        <a:latin typeface="Cambria"/>
                        <a:ea typeface="Cambria"/>
                        <a:cs typeface="Cambria"/>
                        <a:sym typeface="Cambria"/>
                      </a:endParaRPr>
                    </a:p>
                  </a:txBody>
                  <a:tcPr marL="91450" marR="91450" marT="34300" marB="34300"/>
                </a:tc>
                <a:extLst>
                  <a:ext uri="{0D108BD9-81ED-4DB2-BD59-A6C34878D82A}">
                    <a16:rowId xmlns:a16="http://schemas.microsoft.com/office/drawing/2014/main" val="10003"/>
                  </a:ext>
                </a:extLst>
              </a:tr>
              <a:tr h="344300">
                <a:tc>
                  <a:txBody>
                    <a:bodyPr/>
                    <a:lstStyle/>
                    <a:p>
                      <a:pPr marL="0" marR="0" lvl="0" indent="0" algn="l" rtl="0">
                        <a:spcBef>
                          <a:spcPts val="0"/>
                        </a:spcBef>
                        <a:spcAft>
                          <a:spcPts val="0"/>
                        </a:spcAft>
                        <a:buNone/>
                      </a:pPr>
                      <a:r>
                        <a:rPr lang="en" sz="1400">
                          <a:latin typeface="Cambria"/>
                          <a:ea typeface="Cambria"/>
                          <a:cs typeface="Cambria"/>
                          <a:sym typeface="Cambria"/>
                        </a:rPr>
                        <a:t>Complied/Interpreted</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Compiled </a:t>
                      </a: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a:latin typeface="Cambria"/>
                          <a:ea typeface="Cambria"/>
                          <a:cs typeface="Cambria"/>
                          <a:sym typeface="Cambria"/>
                        </a:rPr>
                        <a:t>Interpreted </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u="sng">
                          <a:solidFill>
                            <a:schemeClr val="dk1"/>
                          </a:solidFill>
                          <a:latin typeface="Cambria"/>
                          <a:ea typeface="Cambria"/>
                          <a:cs typeface="Cambria"/>
                          <a:sym typeface="Cambria"/>
                          <a:hlinkClick r:id="" action="ppaction://hlinkshowjump?jump=lastslide">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Interpreted </a:t>
                      </a:r>
                      <a:endParaRPr sz="1400" u="none">
                        <a:solidFill>
                          <a:schemeClr val="dk1"/>
                        </a:solidFill>
                        <a:latin typeface="Cambria"/>
                        <a:ea typeface="Cambria"/>
                        <a:cs typeface="Cambria"/>
                        <a:sym typeface="Cambria"/>
                      </a:endParaRPr>
                    </a:p>
                  </a:txBody>
                  <a:tcPr marL="91450" marR="91450" marT="34300" marB="34300"/>
                </a:tc>
                <a:extLst>
                  <a:ext uri="{0D108BD9-81ED-4DB2-BD59-A6C34878D82A}">
                    <a16:rowId xmlns:a16="http://schemas.microsoft.com/office/drawing/2014/main" val="10004"/>
                  </a:ext>
                </a:extLst>
              </a:tr>
              <a:tr h="1612975">
                <a:tc>
                  <a:txBody>
                    <a:bodyPr/>
                    <a:lstStyle/>
                    <a:p>
                      <a:pPr marL="0" marR="0" lvl="0" indent="0" algn="l" rtl="0">
                        <a:spcBef>
                          <a:spcPts val="0"/>
                        </a:spcBef>
                        <a:spcAft>
                          <a:spcPts val="0"/>
                        </a:spcAft>
                        <a:buNone/>
                      </a:pPr>
                      <a:r>
                        <a:rPr lang="en" sz="1400">
                          <a:latin typeface="Cambria"/>
                          <a:ea typeface="Cambria"/>
                          <a:cs typeface="Cambria"/>
                          <a:sym typeface="Cambria"/>
                        </a:rPr>
                        <a:t>Use For</a:t>
                      </a:r>
                      <a:endParaRPr sz="11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a:solidFill>
                            <a:schemeClr val="dk1"/>
                          </a:solidFill>
                          <a:latin typeface="Cambria"/>
                          <a:ea typeface="Cambria"/>
                          <a:cs typeface="Cambria"/>
                          <a:sym typeface="Cambria"/>
                        </a:rPr>
                        <a:t>Application, system,</a:t>
                      </a:r>
                      <a:r>
                        <a:rPr lang="en" sz="1400" i="0" u="none" strike="noStrike" baseline="30000">
                          <a:solidFill>
                            <a:schemeClr val="dk1"/>
                          </a:solidFill>
                          <a:latin typeface="Cambria"/>
                          <a:ea typeface="Cambria"/>
                          <a:cs typeface="Cambria"/>
                          <a:sym typeface="Cambria"/>
                        </a:rPr>
                        <a:t> </a:t>
                      </a:r>
                      <a:endParaRPr sz="1100">
                        <a:latin typeface="Cambria"/>
                        <a:ea typeface="Cambria"/>
                        <a:cs typeface="Cambria"/>
                        <a:sym typeface="Cambria"/>
                      </a:endParaRPr>
                    </a:p>
                    <a:p>
                      <a:pPr marL="0" marR="0" lvl="0" indent="0" algn="l" rtl="0">
                        <a:spcBef>
                          <a:spcPts val="0"/>
                        </a:spcBef>
                        <a:spcAft>
                          <a:spcPts val="0"/>
                        </a:spcAft>
                        <a:buNone/>
                      </a:pPr>
                      <a:r>
                        <a:rPr lang="en" sz="1400" i="0" u="none" strike="noStrike" baseline="30000">
                          <a:solidFill>
                            <a:schemeClr val="dk1"/>
                          </a:solidFill>
                          <a:latin typeface="Cambria"/>
                          <a:ea typeface="Cambria"/>
                          <a:cs typeface="Cambria"/>
                          <a:sym typeface="Cambria"/>
                        </a:rPr>
                        <a:t> </a:t>
                      </a:r>
                      <a:r>
                        <a:rPr lang="en" sz="1400" i="0" u="none" strike="noStrike">
                          <a:solidFill>
                            <a:schemeClr val="dk1"/>
                          </a:solidFill>
                          <a:latin typeface="Cambria"/>
                          <a:ea typeface="Cambria"/>
                          <a:cs typeface="Cambria"/>
                          <a:sym typeface="Cambria"/>
                        </a:rPr>
                        <a:t> ge</a:t>
                      </a:r>
                      <a:r>
                        <a:rPr lang="en" sz="1400" i="0">
                          <a:solidFill>
                            <a:schemeClr val="dk1"/>
                          </a:solidFill>
                          <a:latin typeface="Cambria"/>
                          <a:ea typeface="Cambria"/>
                          <a:cs typeface="Cambria"/>
                          <a:sym typeface="Cambria"/>
                        </a:rPr>
                        <a:t>neral purpose, low-level operations</a:t>
                      </a: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a:solidFill>
                            <a:schemeClr val="dk1"/>
                          </a:solidFill>
                          <a:latin typeface="Cambria"/>
                          <a:ea typeface="Cambria"/>
                          <a:cs typeface="Cambria"/>
                          <a:sym typeface="Cambria"/>
                        </a:rPr>
                        <a:t>Application, business, client-side, general, mobile development, server-side, web</a:t>
                      </a:r>
                      <a:endParaRPr sz="1400">
                        <a:latin typeface="Cambria"/>
                        <a:ea typeface="Cambria"/>
                        <a:cs typeface="Cambria"/>
                        <a:sym typeface="Cambria"/>
                      </a:endParaRPr>
                    </a:p>
                  </a:txBody>
                  <a:tcPr marL="91450" marR="91450" marT="34300" marB="34300"/>
                </a:tc>
                <a:tc>
                  <a:txBody>
                    <a:bodyPr/>
                    <a:lstStyle/>
                    <a:p>
                      <a:pPr marL="0" marR="0" lvl="0" indent="0" algn="l" rtl="0">
                        <a:spcBef>
                          <a:spcPts val="0"/>
                        </a:spcBef>
                        <a:spcAft>
                          <a:spcPts val="0"/>
                        </a:spcAft>
                        <a:buNone/>
                      </a:pPr>
                      <a:r>
                        <a:rPr lang="en" sz="1400" i="0" u="none">
                          <a:solidFill>
                            <a:schemeClr val="dk1"/>
                          </a:solidFill>
                          <a:latin typeface="Cambria"/>
                          <a:ea typeface="Cambria"/>
                          <a:cs typeface="Cambria"/>
                          <a:sym typeface="Cambria"/>
                        </a:rPr>
                        <a:t>Application, general, web, scripting, artificial intelligence, scientific computing</a:t>
                      </a:r>
                      <a:endParaRPr sz="1400" u="none">
                        <a:solidFill>
                          <a:schemeClr val="dk1"/>
                        </a:solidFill>
                        <a:latin typeface="Cambria"/>
                        <a:ea typeface="Cambria"/>
                        <a:cs typeface="Cambria"/>
                        <a:sym typeface="Cambria"/>
                      </a:endParaRPr>
                    </a:p>
                  </a:txBody>
                  <a:tcPr marL="91450" marR="91450" marT="34300" marB="3430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457200" y="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Compiling and Interpreting</a:t>
            </a:r>
            <a:endParaRPr/>
          </a:p>
        </p:txBody>
      </p:sp>
      <p:sp>
        <p:nvSpPr>
          <p:cNvPr id="275" name="Google Shape;275;p44"/>
          <p:cNvSpPr txBox="1">
            <a:spLocks noGrp="1"/>
          </p:cNvSpPr>
          <p:nvPr>
            <p:ph type="body" idx="1"/>
          </p:nvPr>
        </p:nvSpPr>
        <p:spPr>
          <a:xfrm>
            <a:off x="50800" y="770631"/>
            <a:ext cx="8915400" cy="37947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 dirty="0"/>
              <a:t>Many languages require you to </a:t>
            </a:r>
            <a:r>
              <a:rPr lang="en" i="1" dirty="0"/>
              <a:t>compile </a:t>
            </a:r>
            <a:r>
              <a:rPr lang="en" dirty="0"/>
              <a:t>(translate) your program into a form that the machine understands.</a:t>
            </a:r>
            <a:endParaRPr dirty="0"/>
          </a:p>
          <a:p>
            <a:pPr marL="342900" lvl="0" indent="-139700" algn="l" rtl="0">
              <a:spcBef>
                <a:spcPts val="640"/>
              </a:spcBef>
              <a:spcAft>
                <a:spcPts val="0"/>
              </a:spcAft>
              <a:buClr>
                <a:schemeClr val="dk1"/>
              </a:buClr>
              <a:buSzPts val="3200"/>
              <a:buNone/>
            </a:pPr>
            <a:endParaRPr dirty="0"/>
          </a:p>
          <a:p>
            <a:pPr marL="742950" lvl="1" indent="-107950" algn="l" rtl="0">
              <a:spcBef>
                <a:spcPts val="560"/>
              </a:spcBef>
              <a:spcAft>
                <a:spcPts val="0"/>
              </a:spcAft>
              <a:buClr>
                <a:schemeClr val="dk1"/>
              </a:buClr>
              <a:buSzPts val="2800"/>
              <a:buNone/>
            </a:pPr>
            <a:endParaRPr dirty="0"/>
          </a:p>
          <a:p>
            <a:pPr marL="742950" lvl="1" indent="-285750" algn="l" rtl="0">
              <a:spcBef>
                <a:spcPts val="560"/>
              </a:spcBef>
              <a:spcAft>
                <a:spcPts val="0"/>
              </a:spcAft>
              <a:buClr>
                <a:schemeClr val="dk1"/>
              </a:buClr>
              <a:buSzPts val="2800"/>
              <a:buNone/>
            </a:pPr>
            <a:endParaRPr dirty="0"/>
          </a:p>
          <a:p>
            <a:pPr marL="342900" lvl="0" indent="-342900" algn="l" rtl="0">
              <a:spcBef>
                <a:spcPts val="640"/>
              </a:spcBef>
              <a:spcAft>
                <a:spcPts val="1200"/>
              </a:spcAft>
              <a:buClr>
                <a:schemeClr val="dk1"/>
              </a:buClr>
              <a:buSzPts val="3200"/>
              <a:buChar char="●"/>
            </a:pPr>
            <a:r>
              <a:rPr lang="en" dirty="0"/>
              <a:t>Python is instead directly </a:t>
            </a:r>
            <a:r>
              <a:rPr lang="en" i="1" dirty="0"/>
              <a:t>interpreted </a:t>
            </a:r>
            <a:r>
              <a:rPr lang="en" dirty="0"/>
              <a:t>into machine instructions.</a:t>
            </a:r>
            <a:endParaRPr dirty="0"/>
          </a:p>
        </p:txBody>
      </p:sp>
      <p:grpSp>
        <p:nvGrpSpPr>
          <p:cNvPr id="276" name="Google Shape;276;p44"/>
          <p:cNvGrpSpPr/>
          <p:nvPr/>
        </p:nvGrpSpPr>
        <p:grpSpPr>
          <a:xfrm>
            <a:off x="1395962" y="1232714"/>
            <a:ext cx="6859831" cy="1244163"/>
            <a:chOff x="48" y="2456"/>
            <a:chExt cx="5565" cy="1624"/>
          </a:xfrm>
        </p:grpSpPr>
        <p:cxnSp>
          <p:nvCxnSpPr>
            <p:cNvPr id="277" name="Google Shape;277;p44"/>
            <p:cNvCxnSpPr/>
            <p:nvPr/>
          </p:nvCxnSpPr>
          <p:spPr>
            <a:xfrm>
              <a:off x="1913" y="3475"/>
              <a:ext cx="300" cy="0"/>
            </a:xfrm>
            <a:prstGeom prst="straightConnector1">
              <a:avLst/>
            </a:prstGeom>
            <a:noFill/>
            <a:ln w="9525" cap="flat" cmpd="sng">
              <a:solidFill>
                <a:srgbClr val="000000"/>
              </a:solidFill>
              <a:prstDash val="solid"/>
              <a:miter lim="800000"/>
              <a:headEnd type="none" w="med" len="med"/>
              <a:tailEnd type="triangle" w="med" len="med"/>
            </a:ln>
          </p:spPr>
        </p:cxnSp>
        <p:sp>
          <p:nvSpPr>
            <p:cNvPr id="278" name="Google Shape;278;p44"/>
            <p:cNvSpPr txBox="1"/>
            <p:nvPr/>
          </p:nvSpPr>
          <p:spPr>
            <a:xfrm>
              <a:off x="1584" y="2456"/>
              <a:ext cx="900" cy="6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i="1">
                  <a:solidFill>
                    <a:srgbClr val="000000"/>
                  </a:solidFill>
                  <a:latin typeface="Tahoma"/>
                  <a:ea typeface="Tahoma"/>
                  <a:cs typeface="Tahoma"/>
                  <a:sym typeface="Tahoma"/>
                </a:rPr>
                <a:t>compile</a:t>
              </a:r>
              <a:endParaRPr/>
            </a:p>
          </p:txBody>
        </p:sp>
        <p:sp>
          <p:nvSpPr>
            <p:cNvPr id="279" name="Google Shape;279;p44"/>
            <p:cNvSpPr txBox="1"/>
            <p:nvPr/>
          </p:nvSpPr>
          <p:spPr>
            <a:xfrm>
              <a:off x="3792" y="2544"/>
              <a:ext cx="900" cy="6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i="1">
                  <a:solidFill>
                    <a:srgbClr val="000000"/>
                  </a:solidFill>
                  <a:latin typeface="Tahoma"/>
                  <a:ea typeface="Tahoma"/>
                  <a:cs typeface="Tahoma"/>
                  <a:sym typeface="Tahoma"/>
                </a:rPr>
                <a:t>execute</a:t>
              </a:r>
              <a:endParaRPr/>
            </a:p>
          </p:txBody>
        </p:sp>
        <p:sp>
          <p:nvSpPr>
            <p:cNvPr id="280" name="Google Shape;280;p44"/>
            <p:cNvSpPr txBox="1"/>
            <p:nvPr/>
          </p:nvSpPr>
          <p:spPr>
            <a:xfrm>
              <a:off x="4374" y="2910"/>
              <a:ext cx="600" cy="9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a:solidFill>
                    <a:srgbClr val="000000"/>
                  </a:solidFill>
                  <a:latin typeface="Tahoma"/>
                  <a:ea typeface="Tahoma"/>
                  <a:cs typeface="Tahoma"/>
                  <a:sym typeface="Tahoma"/>
                </a:rPr>
                <a:t>output</a:t>
              </a:r>
              <a:endParaRPr/>
            </a:p>
          </p:txBody>
        </p:sp>
        <p:pic>
          <p:nvPicPr>
            <p:cNvPr id="281" name="Google Shape;281;p44"/>
            <p:cNvPicPr preferRelativeResize="0"/>
            <p:nvPr/>
          </p:nvPicPr>
          <p:blipFill rotWithShape="1">
            <a:blip r:embed="rId3">
              <a:alphaModFix/>
            </a:blip>
            <a:srcRect r="48224" b="39371"/>
            <a:stretch/>
          </p:blipFill>
          <p:spPr>
            <a:xfrm>
              <a:off x="4368" y="3216"/>
              <a:ext cx="1245" cy="604"/>
            </a:xfrm>
            <a:prstGeom prst="rect">
              <a:avLst/>
            </a:prstGeom>
            <a:noFill/>
            <a:ln>
              <a:noFill/>
            </a:ln>
          </p:spPr>
        </p:pic>
        <p:grpSp>
          <p:nvGrpSpPr>
            <p:cNvPr id="282" name="Google Shape;282;p44"/>
            <p:cNvGrpSpPr/>
            <p:nvPr/>
          </p:nvGrpSpPr>
          <p:grpSpPr>
            <a:xfrm>
              <a:off x="48" y="2715"/>
              <a:ext cx="1800" cy="1365"/>
              <a:chOff x="48" y="2715"/>
              <a:chExt cx="1800" cy="1365"/>
            </a:xfrm>
          </p:grpSpPr>
          <p:sp>
            <p:nvSpPr>
              <p:cNvPr id="283" name="Google Shape;283;p44"/>
              <p:cNvSpPr/>
              <p:nvPr/>
            </p:nvSpPr>
            <p:spPr>
              <a:xfrm>
                <a:off x="48" y="2880"/>
                <a:ext cx="1800" cy="12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44"/>
              <p:cNvSpPr txBox="1"/>
              <p:nvPr/>
            </p:nvSpPr>
            <p:spPr>
              <a:xfrm>
                <a:off x="48" y="2715"/>
                <a:ext cx="1800" cy="9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a:solidFill>
                      <a:srgbClr val="000000"/>
                    </a:solidFill>
                    <a:latin typeface="Tahoma"/>
                    <a:ea typeface="Tahoma"/>
                    <a:cs typeface="Tahoma"/>
                    <a:sym typeface="Tahoma"/>
                  </a:rPr>
                  <a:t>source code</a:t>
                </a:r>
                <a:endParaRPr/>
              </a:p>
              <a:p>
                <a:pPr marL="0" marR="0" lvl="0" indent="0" algn="l" rtl="0">
                  <a:spcBef>
                    <a:spcPts val="0"/>
                  </a:spcBef>
                  <a:spcAft>
                    <a:spcPts val="0"/>
                  </a:spcAft>
                  <a:buClr>
                    <a:srgbClr val="000000"/>
                  </a:buClr>
                  <a:buSzPts val="1800"/>
                  <a:buFont typeface="Tahoma"/>
                  <a:buNone/>
                </a:pPr>
                <a:r>
                  <a:rPr lang="en" sz="1800">
                    <a:solidFill>
                      <a:srgbClr val="000000"/>
                    </a:solidFill>
                    <a:latin typeface="Courier New"/>
                    <a:ea typeface="Courier New"/>
                    <a:cs typeface="Courier New"/>
                    <a:sym typeface="Courier New"/>
                  </a:rPr>
                  <a:t>Hello.java</a:t>
                </a:r>
                <a:endParaRPr sz="1800">
                  <a:solidFill>
                    <a:srgbClr val="000000"/>
                  </a:solidFill>
                  <a:latin typeface="Tahoma"/>
                  <a:ea typeface="Tahoma"/>
                  <a:cs typeface="Tahoma"/>
                  <a:sym typeface="Tahoma"/>
                </a:endParaRPr>
              </a:p>
            </p:txBody>
          </p:sp>
          <p:pic>
            <p:nvPicPr>
              <p:cNvPr id="285" name="Google Shape;285;p44"/>
              <p:cNvPicPr preferRelativeResize="0"/>
              <p:nvPr/>
            </p:nvPicPr>
            <p:blipFill rotWithShape="1">
              <a:blip r:embed="rId4">
                <a:alphaModFix/>
              </a:blip>
              <a:srcRect/>
              <a:stretch/>
            </p:blipFill>
            <p:spPr>
              <a:xfrm>
                <a:off x="624" y="3456"/>
                <a:ext cx="560" cy="606"/>
              </a:xfrm>
              <a:prstGeom prst="rect">
                <a:avLst/>
              </a:prstGeom>
              <a:noFill/>
              <a:ln>
                <a:noFill/>
              </a:ln>
            </p:spPr>
          </p:pic>
        </p:grpSp>
        <p:grpSp>
          <p:nvGrpSpPr>
            <p:cNvPr id="286" name="Google Shape;286;p44"/>
            <p:cNvGrpSpPr/>
            <p:nvPr/>
          </p:nvGrpSpPr>
          <p:grpSpPr>
            <a:xfrm>
              <a:off x="2208" y="2880"/>
              <a:ext cx="1819" cy="1200"/>
              <a:chOff x="2208" y="2880"/>
              <a:chExt cx="1819" cy="1200"/>
            </a:xfrm>
          </p:grpSpPr>
          <p:pic>
            <p:nvPicPr>
              <p:cNvPr id="287" name="Google Shape;287;p44"/>
              <p:cNvPicPr preferRelativeResize="0"/>
              <p:nvPr/>
            </p:nvPicPr>
            <p:blipFill rotWithShape="1">
              <a:blip r:embed="rId5">
                <a:alphaModFix/>
              </a:blip>
              <a:srcRect/>
              <a:stretch/>
            </p:blipFill>
            <p:spPr>
              <a:xfrm>
                <a:off x="2784" y="3456"/>
                <a:ext cx="586" cy="572"/>
              </a:xfrm>
              <a:prstGeom prst="rect">
                <a:avLst/>
              </a:prstGeom>
              <a:noFill/>
              <a:ln>
                <a:noFill/>
              </a:ln>
            </p:spPr>
          </p:pic>
          <p:sp>
            <p:nvSpPr>
              <p:cNvPr id="288" name="Google Shape;288;p44"/>
              <p:cNvSpPr/>
              <p:nvPr/>
            </p:nvSpPr>
            <p:spPr>
              <a:xfrm>
                <a:off x="2208" y="2880"/>
                <a:ext cx="1800" cy="12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44"/>
              <p:cNvSpPr txBox="1"/>
              <p:nvPr/>
            </p:nvSpPr>
            <p:spPr>
              <a:xfrm>
                <a:off x="2227" y="2910"/>
                <a:ext cx="1800" cy="9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a:solidFill>
                      <a:srgbClr val="000000"/>
                    </a:solidFill>
                    <a:latin typeface="Tahoma"/>
                    <a:ea typeface="Tahoma"/>
                    <a:cs typeface="Tahoma"/>
                    <a:sym typeface="Tahoma"/>
                  </a:rPr>
                  <a:t>byte code</a:t>
                </a:r>
                <a:endParaRPr/>
              </a:p>
              <a:p>
                <a:pPr marL="0" marR="0" lvl="0" indent="0" algn="l" rtl="0">
                  <a:spcBef>
                    <a:spcPts val="0"/>
                  </a:spcBef>
                  <a:spcAft>
                    <a:spcPts val="0"/>
                  </a:spcAft>
                  <a:buClr>
                    <a:srgbClr val="000000"/>
                  </a:buClr>
                  <a:buSzPts val="1800"/>
                  <a:buFont typeface="Tahoma"/>
                  <a:buNone/>
                </a:pPr>
                <a:r>
                  <a:rPr lang="en" sz="1800">
                    <a:solidFill>
                      <a:srgbClr val="000000"/>
                    </a:solidFill>
                    <a:latin typeface="Courier New"/>
                    <a:ea typeface="Courier New"/>
                    <a:cs typeface="Courier New"/>
                    <a:sym typeface="Courier New"/>
                  </a:rPr>
                  <a:t>Hello.class</a:t>
                </a:r>
                <a:endParaRPr sz="1800">
                  <a:solidFill>
                    <a:srgbClr val="000000"/>
                  </a:solidFill>
                  <a:latin typeface="Tahoma"/>
                  <a:ea typeface="Tahoma"/>
                  <a:cs typeface="Tahoma"/>
                  <a:sym typeface="Tahoma"/>
                </a:endParaRPr>
              </a:p>
            </p:txBody>
          </p:sp>
        </p:grpSp>
        <p:cxnSp>
          <p:nvCxnSpPr>
            <p:cNvPr id="290" name="Google Shape;290;p44"/>
            <p:cNvCxnSpPr/>
            <p:nvPr/>
          </p:nvCxnSpPr>
          <p:spPr>
            <a:xfrm>
              <a:off x="3984" y="3456"/>
              <a:ext cx="300" cy="0"/>
            </a:xfrm>
            <a:prstGeom prst="straightConnector1">
              <a:avLst/>
            </a:prstGeom>
            <a:noFill/>
            <a:ln w="9525" cap="flat" cmpd="sng">
              <a:solidFill>
                <a:srgbClr val="000000"/>
              </a:solidFill>
              <a:prstDash val="solid"/>
              <a:miter lim="800000"/>
              <a:headEnd type="none" w="med" len="med"/>
              <a:tailEnd type="triangle" w="med" len="med"/>
            </a:ln>
          </p:spPr>
        </p:cxnSp>
      </p:grpSp>
      <p:grpSp>
        <p:nvGrpSpPr>
          <p:cNvPr id="291" name="Google Shape;291;p44"/>
          <p:cNvGrpSpPr/>
          <p:nvPr/>
        </p:nvGrpSpPr>
        <p:grpSpPr>
          <a:xfrm>
            <a:off x="2710077" y="2997755"/>
            <a:ext cx="3886704" cy="1360884"/>
            <a:chOff x="816" y="2928"/>
            <a:chExt cx="2448" cy="1143"/>
          </a:xfrm>
        </p:grpSpPr>
        <p:cxnSp>
          <p:nvCxnSpPr>
            <p:cNvPr id="292" name="Google Shape;292;p44"/>
            <p:cNvCxnSpPr/>
            <p:nvPr/>
          </p:nvCxnSpPr>
          <p:spPr>
            <a:xfrm>
              <a:off x="2102" y="3588"/>
              <a:ext cx="300" cy="0"/>
            </a:xfrm>
            <a:prstGeom prst="straightConnector1">
              <a:avLst/>
            </a:prstGeom>
            <a:noFill/>
            <a:ln w="9525" cap="flat" cmpd="sng">
              <a:solidFill>
                <a:srgbClr val="000000"/>
              </a:solidFill>
              <a:prstDash val="solid"/>
              <a:miter lim="800000"/>
              <a:headEnd type="none" w="med" len="med"/>
              <a:tailEnd type="triangle" w="med" len="med"/>
            </a:ln>
          </p:spPr>
        </p:cxnSp>
        <p:sp>
          <p:nvSpPr>
            <p:cNvPr id="293" name="Google Shape;293;p44"/>
            <p:cNvSpPr txBox="1"/>
            <p:nvPr/>
          </p:nvSpPr>
          <p:spPr>
            <a:xfrm>
              <a:off x="1928" y="2928"/>
              <a:ext cx="900" cy="3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i="1">
                  <a:solidFill>
                    <a:srgbClr val="000000"/>
                  </a:solidFill>
                  <a:latin typeface="Tahoma"/>
                  <a:ea typeface="Tahoma"/>
                  <a:cs typeface="Tahoma"/>
                  <a:sym typeface="Tahoma"/>
                </a:rPr>
                <a:t>interpret</a:t>
              </a:r>
              <a:endParaRPr/>
            </a:p>
          </p:txBody>
        </p:sp>
        <p:sp>
          <p:nvSpPr>
            <p:cNvPr id="294" name="Google Shape;294;p44"/>
            <p:cNvSpPr txBox="1"/>
            <p:nvPr/>
          </p:nvSpPr>
          <p:spPr>
            <a:xfrm>
              <a:off x="2367" y="3193"/>
              <a:ext cx="600" cy="3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a:solidFill>
                    <a:srgbClr val="000000"/>
                  </a:solidFill>
                  <a:latin typeface="Tahoma"/>
                  <a:ea typeface="Tahoma"/>
                  <a:cs typeface="Tahoma"/>
                  <a:sym typeface="Tahoma"/>
                </a:rPr>
                <a:t>output</a:t>
              </a:r>
              <a:endParaRPr/>
            </a:p>
          </p:txBody>
        </p:sp>
        <p:pic>
          <p:nvPicPr>
            <p:cNvPr id="295" name="Google Shape;295;p44"/>
            <p:cNvPicPr preferRelativeResize="0"/>
            <p:nvPr/>
          </p:nvPicPr>
          <p:blipFill rotWithShape="1">
            <a:blip r:embed="rId3">
              <a:alphaModFix/>
            </a:blip>
            <a:srcRect r="48224" b="39371"/>
            <a:stretch/>
          </p:blipFill>
          <p:spPr>
            <a:xfrm>
              <a:off x="2362" y="3415"/>
              <a:ext cx="902" cy="437"/>
            </a:xfrm>
            <a:prstGeom prst="rect">
              <a:avLst/>
            </a:prstGeom>
            <a:noFill/>
            <a:ln>
              <a:noFill/>
            </a:ln>
          </p:spPr>
        </p:pic>
        <p:sp>
          <p:nvSpPr>
            <p:cNvPr id="296" name="Google Shape;296;p44"/>
            <p:cNvSpPr/>
            <p:nvPr/>
          </p:nvSpPr>
          <p:spPr>
            <a:xfrm>
              <a:off x="816" y="3171"/>
              <a:ext cx="1200" cy="9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44"/>
            <p:cNvSpPr txBox="1"/>
            <p:nvPr/>
          </p:nvSpPr>
          <p:spPr>
            <a:xfrm>
              <a:off x="830" y="3193"/>
              <a:ext cx="1200" cy="6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800"/>
                <a:buFont typeface="Tahoma"/>
                <a:buNone/>
              </a:pPr>
              <a:r>
                <a:rPr lang="en" sz="1800" dirty="0">
                  <a:solidFill>
                    <a:srgbClr val="000000"/>
                  </a:solidFill>
                  <a:latin typeface="Tahoma"/>
                  <a:ea typeface="Tahoma"/>
                  <a:cs typeface="Tahoma"/>
                  <a:sym typeface="Tahoma"/>
                </a:rPr>
                <a:t>source code</a:t>
              </a:r>
              <a:endParaRPr dirty="0"/>
            </a:p>
            <a:p>
              <a:pPr marL="0" marR="0" lvl="0" indent="0" algn="l" rtl="0">
                <a:spcBef>
                  <a:spcPts val="0"/>
                </a:spcBef>
                <a:spcAft>
                  <a:spcPts val="0"/>
                </a:spcAft>
                <a:buClr>
                  <a:srgbClr val="000000"/>
                </a:buClr>
                <a:buSzPts val="1800"/>
                <a:buFont typeface="Tahoma"/>
                <a:buNone/>
              </a:pPr>
              <a:r>
                <a:rPr lang="en" sz="1800" dirty="0">
                  <a:solidFill>
                    <a:srgbClr val="000000"/>
                  </a:solidFill>
                  <a:latin typeface="Courier New"/>
                  <a:ea typeface="Courier New"/>
                  <a:cs typeface="Courier New"/>
                  <a:sym typeface="Courier New"/>
                </a:rPr>
                <a:t>Hello.py</a:t>
              </a:r>
              <a:endParaRPr sz="1800" dirty="0">
                <a:solidFill>
                  <a:srgbClr val="000000"/>
                </a:solidFill>
                <a:latin typeface="Tahoma"/>
                <a:ea typeface="Tahoma"/>
                <a:cs typeface="Tahoma"/>
                <a:sym typeface="Tahoma"/>
              </a:endParaRPr>
            </a:p>
          </p:txBody>
        </p:sp>
        <p:pic>
          <p:nvPicPr>
            <p:cNvPr id="298" name="Google Shape;298;p44"/>
            <p:cNvPicPr preferRelativeResize="0"/>
            <p:nvPr/>
          </p:nvPicPr>
          <p:blipFill rotWithShape="1">
            <a:blip r:embed="rId6">
              <a:alphaModFix/>
            </a:blip>
            <a:srcRect/>
            <a:stretch/>
          </p:blipFill>
          <p:spPr>
            <a:xfrm>
              <a:off x="1200" y="3582"/>
              <a:ext cx="406" cy="443"/>
            </a:xfrm>
            <a:prstGeom prst="rect">
              <a:avLst/>
            </a:prstGeom>
            <a:noFill/>
            <a:ln>
              <a:noFill/>
            </a:ln>
          </p:spPr>
        </p:pic>
      </p:grpSp>
      <p:sp>
        <p:nvSpPr>
          <p:cNvPr id="299" name="Google Shape;299;p44"/>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00" name="Google Shape;300;p44" descr="python11.png"/>
          <p:cNvPicPr preferRelativeResize="0"/>
          <p:nvPr/>
        </p:nvPicPr>
        <p:blipFill rotWithShape="1">
          <a:blip r:embed="rId7">
            <a:alphaModFix/>
          </a:blip>
          <a:srcRect/>
          <a:stretch/>
        </p:blipFill>
        <p:spPr>
          <a:xfrm>
            <a:off x="7367587" y="3800475"/>
            <a:ext cx="1776413" cy="134302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 books </a:t>
            </a:r>
            <a:endParaRPr/>
          </a:p>
        </p:txBody>
      </p:sp>
      <p:sp>
        <p:nvSpPr>
          <p:cNvPr id="91" name="Google Shape;91;p18"/>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Clr>
                <a:schemeClr val="dk1"/>
              </a:buClr>
              <a:buSzPct val="61111"/>
              <a:buFont typeface="Arial"/>
              <a:buNone/>
            </a:pPr>
            <a:r>
              <a:rPr lang="en" b="1"/>
              <a:t>Text book:</a:t>
            </a:r>
            <a:endParaRPr b="1"/>
          </a:p>
          <a:p>
            <a:pPr marL="0" lvl="0" indent="0" algn="just" rtl="0">
              <a:spcBef>
                <a:spcPts val="1200"/>
              </a:spcBef>
              <a:spcAft>
                <a:spcPts val="0"/>
              </a:spcAft>
              <a:buClr>
                <a:schemeClr val="dk1"/>
              </a:buClr>
              <a:buSzPct val="61111"/>
              <a:buFont typeface="Arial"/>
              <a:buNone/>
            </a:pPr>
            <a:r>
              <a:rPr lang="en"/>
              <a:t>1. Allex Martelli, Anna Ravenscroft and Steve Holden, “Python in Nutshell”, 3rd Edition, O’Reilly Publication.</a:t>
            </a:r>
            <a:endParaRPr/>
          </a:p>
          <a:p>
            <a:pPr marL="0" lvl="0" indent="0" algn="just" rtl="0">
              <a:spcBef>
                <a:spcPts val="1200"/>
              </a:spcBef>
              <a:spcAft>
                <a:spcPts val="0"/>
              </a:spcAft>
              <a:buClr>
                <a:schemeClr val="dk1"/>
              </a:buClr>
              <a:buSzPct val="61111"/>
              <a:buFont typeface="Arial"/>
              <a:buNone/>
            </a:pPr>
            <a:r>
              <a:rPr lang="en" b="1"/>
              <a:t>Reference books:</a:t>
            </a:r>
            <a:endParaRPr b="1"/>
          </a:p>
          <a:p>
            <a:pPr marL="0" lvl="0" indent="0" algn="just" rtl="0">
              <a:spcBef>
                <a:spcPts val="1200"/>
              </a:spcBef>
              <a:spcAft>
                <a:spcPts val="0"/>
              </a:spcAft>
              <a:buClr>
                <a:schemeClr val="dk1"/>
              </a:buClr>
              <a:buSzPct val="61111"/>
              <a:buFont typeface="Arial"/>
              <a:buNone/>
            </a:pPr>
            <a:r>
              <a:rPr lang="en"/>
              <a:t>1. Magnus Lie Hetland, "Beginning Python From Novice to Professional", Third Edition, Apress, 2017.</a:t>
            </a:r>
            <a:endParaRPr/>
          </a:p>
          <a:p>
            <a:pPr marL="0" lvl="0" indent="0" algn="just" rtl="0">
              <a:spcBef>
                <a:spcPts val="1200"/>
              </a:spcBef>
              <a:spcAft>
                <a:spcPts val="0"/>
              </a:spcAft>
              <a:buClr>
                <a:schemeClr val="dk1"/>
              </a:buClr>
              <a:buSzPct val="61111"/>
              <a:buFont typeface="Arial"/>
              <a:buNone/>
            </a:pPr>
            <a:r>
              <a:rPr lang="en"/>
              <a:t>2. David Beazley, Brian K. Jones, "Python Cookbook", 3rd edition, O’Reilly Publication, 2016.</a:t>
            </a:r>
            <a:endParaRPr/>
          </a:p>
          <a:p>
            <a:pPr marL="0" lvl="0" indent="0" algn="just" rtl="0">
              <a:spcBef>
                <a:spcPts val="1200"/>
              </a:spcBef>
              <a:spcAft>
                <a:spcPts val="0"/>
              </a:spcAft>
              <a:buClr>
                <a:schemeClr val="dk1"/>
              </a:buClr>
              <a:buSzPct val="61111"/>
              <a:buFont typeface="Arial"/>
              <a:buNone/>
            </a:pPr>
            <a:r>
              <a:rPr lang="en"/>
              <a:t>3. Brett Slatkin, "Effective Python: 59 Specific Ways to Write Better Python", Novatec, 2016.</a:t>
            </a:r>
            <a:endParaRPr/>
          </a:p>
          <a:p>
            <a:pPr marL="0" lvl="0" indent="0" algn="just" rtl="0">
              <a:spcBef>
                <a:spcPts val="1200"/>
              </a:spcBef>
              <a:spcAft>
                <a:spcPts val="1200"/>
              </a:spcAft>
              <a:buNone/>
            </a:pPr>
            <a:r>
              <a:rPr lang="en"/>
              <a:t>4. Mark Lutz "Learning Python", 4th Edition, O’Reilly Publication, 2016.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txBox="1">
            <a:spLocks noGrp="1"/>
          </p:cNvSpPr>
          <p:nvPr>
            <p:ph type="title"/>
          </p:nvPr>
        </p:nvSpPr>
        <p:spPr>
          <a:xfrm>
            <a:off x="304800" y="34290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Compiler</a:t>
            </a:r>
            <a:endParaRPr/>
          </a:p>
        </p:txBody>
      </p:sp>
      <p:sp>
        <p:nvSpPr>
          <p:cNvPr id="306" name="Google Shape;306;p4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07" name="Google Shape;307;p45"/>
          <p:cNvPicPr preferRelativeResize="0"/>
          <p:nvPr/>
        </p:nvPicPr>
        <p:blipFill rotWithShape="1">
          <a:blip r:embed="rId3">
            <a:alphaModFix/>
          </a:blip>
          <a:srcRect l="21667" t="38542" r="39093" b="44790"/>
          <a:stretch/>
        </p:blipFill>
        <p:spPr>
          <a:xfrm>
            <a:off x="381000" y="1314450"/>
            <a:ext cx="8382001" cy="2571752"/>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13" name="Google Shape;313;p46"/>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314" name="Google Shape;314;p46"/>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15" name="Google Shape;315;p46"/>
          <p:cNvPicPr preferRelativeResize="0"/>
          <p:nvPr/>
        </p:nvPicPr>
        <p:blipFill rotWithShape="1">
          <a:blip r:embed="rId3">
            <a:alphaModFix/>
          </a:blip>
          <a:srcRect l="17181" t="20039" r="39758" b="32008"/>
          <a:stretch/>
        </p:blipFill>
        <p:spPr>
          <a:xfrm>
            <a:off x="228600" y="342900"/>
            <a:ext cx="8534399" cy="44577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Installing</a:t>
            </a:r>
            <a:endParaRPr/>
          </a:p>
        </p:txBody>
      </p:sp>
      <p:sp>
        <p:nvSpPr>
          <p:cNvPr id="321" name="Google Shape;321;p47"/>
          <p:cNvSpPr txBox="1">
            <a:spLocks noGrp="1"/>
          </p:cNvSpPr>
          <p:nvPr>
            <p:ph type="body" idx="1"/>
          </p:nvPr>
        </p:nvSpPr>
        <p:spPr>
          <a:xfrm>
            <a:off x="685800" y="971550"/>
            <a:ext cx="8001000" cy="4000500"/>
          </a:xfrm>
          <a:prstGeom prst="rect">
            <a:avLst/>
          </a:prstGeom>
          <a:noFill/>
          <a:ln>
            <a:noFill/>
          </a:ln>
        </p:spPr>
        <p:txBody>
          <a:bodyPr spcFirstLastPara="1" wrap="square" lIns="91425" tIns="45700" rIns="91425" bIns="45700" anchor="t" anchorCtr="0">
            <a:normAutofit fontScale="77500" lnSpcReduction="20000"/>
          </a:bodyPr>
          <a:lstStyle/>
          <a:p>
            <a:pPr marL="342900" lvl="0" indent="-316230" algn="l" rtl="0">
              <a:spcBef>
                <a:spcPts val="0"/>
              </a:spcBef>
              <a:spcAft>
                <a:spcPts val="0"/>
              </a:spcAft>
              <a:buClr>
                <a:schemeClr val="dk1"/>
              </a:buClr>
              <a:buSzPct val="100000"/>
              <a:buChar char="●"/>
            </a:pPr>
            <a:r>
              <a:rPr lang="en" sz="2800" b="0"/>
              <a:t>Python is pre-installed on most Unix systems, including Linux and MAC OS X</a:t>
            </a:r>
            <a:endParaRPr/>
          </a:p>
          <a:p>
            <a:pPr marL="342900" lvl="0" indent="-316230" algn="l" rtl="0">
              <a:spcBef>
                <a:spcPts val="560"/>
              </a:spcBef>
              <a:spcAft>
                <a:spcPts val="0"/>
              </a:spcAft>
              <a:buClr>
                <a:schemeClr val="dk1"/>
              </a:buClr>
              <a:buSzPct val="100000"/>
              <a:buChar char="●"/>
            </a:pPr>
            <a:r>
              <a:rPr lang="en" sz="2800" b="0"/>
              <a:t>The pre-installed version may not be the most recent one (2.6.2 and 3.1.1 as of Sept 09)</a:t>
            </a:r>
            <a:endParaRPr/>
          </a:p>
          <a:p>
            <a:pPr marL="342900" lvl="0" indent="-316230" algn="l" rtl="0">
              <a:spcBef>
                <a:spcPts val="560"/>
              </a:spcBef>
              <a:spcAft>
                <a:spcPts val="0"/>
              </a:spcAft>
              <a:buClr>
                <a:schemeClr val="dk1"/>
              </a:buClr>
              <a:buSzPct val="100000"/>
              <a:buChar char="●"/>
            </a:pPr>
            <a:r>
              <a:rPr lang="en" sz="2800" b="0"/>
              <a:t>Download from </a:t>
            </a:r>
            <a:r>
              <a:rPr lang="en" sz="2800" b="1">
                <a:solidFill>
                  <a:srgbClr val="4F6128"/>
                </a:solidFill>
              </a:rPr>
              <a:t>http://python.org/download/</a:t>
            </a:r>
            <a:endParaRPr/>
          </a:p>
          <a:p>
            <a:pPr marL="342900" lvl="0" indent="-316230" algn="l" rtl="0">
              <a:spcBef>
                <a:spcPts val="560"/>
              </a:spcBef>
              <a:spcAft>
                <a:spcPts val="0"/>
              </a:spcAft>
              <a:buClr>
                <a:schemeClr val="dk1"/>
              </a:buClr>
              <a:buSzPct val="100000"/>
              <a:buChar char="●"/>
            </a:pPr>
            <a:r>
              <a:rPr lang="en" sz="2800" b="0"/>
              <a:t>Python comes with a large library of standard modules</a:t>
            </a:r>
            <a:endParaRPr/>
          </a:p>
          <a:p>
            <a:pPr marL="342900" lvl="0" indent="-316230" algn="l" rtl="0">
              <a:spcBef>
                <a:spcPts val="560"/>
              </a:spcBef>
              <a:spcAft>
                <a:spcPts val="0"/>
              </a:spcAft>
              <a:buClr>
                <a:schemeClr val="dk1"/>
              </a:buClr>
              <a:buSzPct val="100000"/>
              <a:buChar char="●"/>
            </a:pPr>
            <a:r>
              <a:rPr lang="en" sz="2800" b="0"/>
              <a:t>There are several options for an IDE</a:t>
            </a:r>
            <a:endParaRPr/>
          </a:p>
          <a:p>
            <a:pPr marL="742950" lvl="1" indent="-262890" algn="l" rtl="0">
              <a:spcBef>
                <a:spcPts val="480"/>
              </a:spcBef>
              <a:spcAft>
                <a:spcPts val="0"/>
              </a:spcAft>
              <a:buClr>
                <a:schemeClr val="dk1"/>
              </a:buClr>
              <a:buSzPct val="100000"/>
              <a:buChar char="○"/>
            </a:pPr>
            <a:r>
              <a:rPr lang="en" sz="2400"/>
              <a:t>IDLE – works well with Windows</a:t>
            </a:r>
            <a:endParaRPr/>
          </a:p>
          <a:p>
            <a:pPr marL="742950" lvl="1" indent="-262890" algn="l" rtl="0">
              <a:spcBef>
                <a:spcPts val="480"/>
              </a:spcBef>
              <a:spcAft>
                <a:spcPts val="0"/>
              </a:spcAft>
              <a:buClr>
                <a:schemeClr val="dk1"/>
              </a:buClr>
              <a:buSzPct val="100000"/>
              <a:buChar char="○"/>
            </a:pPr>
            <a:r>
              <a:rPr lang="en" sz="2400"/>
              <a:t>Emacs with python-mode or your favorite text editor</a:t>
            </a:r>
            <a:endParaRPr/>
          </a:p>
          <a:p>
            <a:pPr marL="742950" lvl="1" indent="-262890" algn="l" rtl="0">
              <a:spcBef>
                <a:spcPts val="480"/>
              </a:spcBef>
              <a:spcAft>
                <a:spcPts val="1200"/>
              </a:spcAft>
              <a:buClr>
                <a:schemeClr val="dk1"/>
              </a:buClr>
              <a:buSzPct val="100000"/>
              <a:buChar char="○"/>
            </a:pPr>
            <a:r>
              <a:rPr lang="en" sz="2400"/>
              <a:t>Eclipse with Pydev (http://pydev.sourceforge.net/)</a:t>
            </a:r>
            <a:endParaRPr/>
          </a:p>
        </p:txBody>
      </p:sp>
      <p:sp>
        <p:nvSpPr>
          <p:cNvPr id="322" name="Google Shape;322;p4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28" name="Google Shape;328;p48"/>
          <p:cNvPicPr preferRelativeResize="0"/>
          <p:nvPr/>
        </p:nvPicPr>
        <p:blipFill rotWithShape="1">
          <a:blip r:embed="rId3">
            <a:alphaModFix/>
          </a:blip>
          <a:srcRect l="16673" t="19997" r="64312" b="27027"/>
          <a:stretch/>
        </p:blipFill>
        <p:spPr>
          <a:xfrm>
            <a:off x="304800" y="285750"/>
            <a:ext cx="3554438" cy="4743450"/>
          </a:xfrm>
          <a:prstGeom prst="rect">
            <a:avLst/>
          </a:prstGeom>
          <a:noFill/>
          <a:ln>
            <a:noFill/>
          </a:ln>
        </p:spPr>
      </p:pic>
      <p:pic>
        <p:nvPicPr>
          <p:cNvPr id="329" name="Google Shape;329;p48"/>
          <p:cNvPicPr preferRelativeResize="0"/>
          <p:nvPr/>
        </p:nvPicPr>
        <p:blipFill rotWithShape="1">
          <a:blip r:embed="rId4">
            <a:alphaModFix/>
          </a:blip>
          <a:srcRect t="32308" r="69402"/>
          <a:stretch/>
        </p:blipFill>
        <p:spPr>
          <a:xfrm>
            <a:off x="3825240" y="0"/>
            <a:ext cx="531876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800"/>
              <a:t>IDLE Development Environment</a:t>
            </a:r>
            <a:endParaRPr/>
          </a:p>
        </p:txBody>
      </p:sp>
      <p:sp>
        <p:nvSpPr>
          <p:cNvPr id="335" name="Google Shape;335;p4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fontScale="70000" lnSpcReduction="20000"/>
          </a:bodyPr>
          <a:lstStyle/>
          <a:p>
            <a:pPr marL="236537" lvl="0" indent="-196532" algn="just" rtl="0">
              <a:spcBef>
                <a:spcPts val="0"/>
              </a:spcBef>
              <a:spcAft>
                <a:spcPts val="0"/>
              </a:spcAft>
              <a:buClr>
                <a:schemeClr val="dk1"/>
              </a:buClr>
              <a:buSzPct val="100000"/>
              <a:buChar char="●"/>
            </a:pPr>
            <a:r>
              <a:rPr lang="en" sz="2800" b="0"/>
              <a:t>IDLE is an Integrated DeveLopment Environ-ment for Python, typically used on Windows</a:t>
            </a:r>
            <a:endParaRPr/>
          </a:p>
          <a:p>
            <a:pPr marL="236537" lvl="0" indent="-196532" algn="just" rtl="0">
              <a:spcBef>
                <a:spcPts val="560"/>
              </a:spcBef>
              <a:spcAft>
                <a:spcPts val="0"/>
              </a:spcAft>
              <a:buClr>
                <a:schemeClr val="dk1"/>
              </a:buClr>
              <a:buSzPct val="100000"/>
              <a:buChar char="●"/>
            </a:pPr>
            <a:r>
              <a:rPr lang="en" sz="2800" b="0"/>
              <a:t>Multi-window text editor with syntax highlighting, auto-completion, smart indent and other.</a:t>
            </a:r>
            <a:endParaRPr/>
          </a:p>
          <a:p>
            <a:pPr marL="236537" lvl="0" indent="-196532" algn="just" rtl="0">
              <a:spcBef>
                <a:spcPts val="560"/>
              </a:spcBef>
              <a:spcAft>
                <a:spcPts val="0"/>
              </a:spcAft>
              <a:buClr>
                <a:schemeClr val="dk1"/>
              </a:buClr>
              <a:buSzPct val="100000"/>
              <a:buChar char="●"/>
            </a:pPr>
            <a:r>
              <a:rPr lang="en" sz="2800" b="0"/>
              <a:t>Python shell with syntax highlighting.</a:t>
            </a:r>
            <a:endParaRPr/>
          </a:p>
          <a:p>
            <a:pPr marL="236537" lvl="0" indent="-196532" algn="just" rtl="0">
              <a:spcBef>
                <a:spcPts val="560"/>
              </a:spcBef>
              <a:spcAft>
                <a:spcPts val="1200"/>
              </a:spcAft>
              <a:buClr>
                <a:schemeClr val="dk1"/>
              </a:buClr>
              <a:buSzPct val="100000"/>
              <a:buChar char="●"/>
            </a:pPr>
            <a:r>
              <a:rPr lang="en" sz="2800" b="0"/>
              <a:t>Integrated debugger with stepping, persistent breakpoints, and call stack visibility.</a:t>
            </a:r>
            <a:endParaRPr sz="2800" b="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IDLE Development Environment</a:t>
            </a:r>
            <a:endParaRPr/>
          </a:p>
        </p:txBody>
      </p:sp>
      <p:sp>
        <p:nvSpPr>
          <p:cNvPr id="341" name="Google Shape;341;p5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42" name="Google Shape;342;p50"/>
          <p:cNvPicPr preferRelativeResize="0"/>
          <p:nvPr/>
        </p:nvPicPr>
        <p:blipFill rotWithShape="1">
          <a:blip r:embed="rId3">
            <a:alphaModFix/>
          </a:blip>
          <a:srcRect/>
          <a:stretch/>
        </p:blipFill>
        <p:spPr>
          <a:xfrm>
            <a:off x="381000" y="1143000"/>
            <a:ext cx="8458200" cy="371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381000" y="11430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48" name="Google Shape;348;p51"/>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349" name="Google Shape;349;p5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50" name="Google Shape;350;p51"/>
          <p:cNvPicPr preferRelativeResize="0"/>
          <p:nvPr/>
        </p:nvPicPr>
        <p:blipFill rotWithShape="1">
          <a:blip r:embed="rId3">
            <a:alphaModFix/>
          </a:blip>
          <a:srcRect l="18762" t="61451" r="16870" b="24237"/>
          <a:stretch/>
        </p:blipFill>
        <p:spPr>
          <a:xfrm>
            <a:off x="0" y="1143000"/>
            <a:ext cx="9144001" cy="1943100"/>
          </a:xfrm>
          <a:prstGeom prst="rect">
            <a:avLst/>
          </a:prstGeom>
          <a:noFill/>
          <a:ln>
            <a:noFill/>
          </a:ln>
        </p:spPr>
      </p:pic>
      <p:pic>
        <p:nvPicPr>
          <p:cNvPr id="351" name="Google Shape;351;p51"/>
          <p:cNvPicPr preferRelativeResize="0"/>
          <p:nvPr/>
        </p:nvPicPr>
        <p:blipFill rotWithShape="1">
          <a:blip r:embed="rId4">
            <a:alphaModFix/>
          </a:blip>
          <a:srcRect l="19236" t="51041" r="17379" b="31250"/>
          <a:stretch/>
        </p:blipFill>
        <p:spPr>
          <a:xfrm>
            <a:off x="0" y="3200400"/>
            <a:ext cx="9144001" cy="16573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57" name="Google Shape;357;p5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58" name="Google Shape;358;p52"/>
          <p:cNvPicPr preferRelativeResize="0"/>
          <p:nvPr/>
        </p:nvPicPr>
        <p:blipFill rotWithShape="1">
          <a:blip r:embed="rId3">
            <a:alphaModFix/>
          </a:blip>
          <a:srcRect l="18741" t="51041" r="55488" b="44792"/>
          <a:stretch/>
        </p:blipFill>
        <p:spPr>
          <a:xfrm>
            <a:off x="228600" y="971550"/>
            <a:ext cx="5105401" cy="685801"/>
          </a:xfrm>
          <a:prstGeom prst="rect">
            <a:avLst/>
          </a:prstGeom>
          <a:noFill/>
          <a:ln>
            <a:noFill/>
          </a:ln>
        </p:spPr>
      </p:pic>
      <p:pic>
        <p:nvPicPr>
          <p:cNvPr id="359" name="Google Shape;359;p52"/>
          <p:cNvPicPr preferRelativeResize="0"/>
          <p:nvPr/>
        </p:nvPicPr>
        <p:blipFill rotWithShape="1">
          <a:blip r:embed="rId4">
            <a:alphaModFix/>
          </a:blip>
          <a:srcRect l="18960" t="62500" r="51756" b="32291"/>
          <a:stretch/>
        </p:blipFill>
        <p:spPr>
          <a:xfrm>
            <a:off x="228600" y="2114550"/>
            <a:ext cx="5410200" cy="571500"/>
          </a:xfrm>
          <a:prstGeom prst="rect">
            <a:avLst/>
          </a:prstGeom>
          <a:noFill/>
          <a:ln>
            <a:noFill/>
          </a:ln>
        </p:spPr>
      </p:pic>
      <p:pic>
        <p:nvPicPr>
          <p:cNvPr id="360" name="Google Shape;360;p52"/>
          <p:cNvPicPr preferRelativeResize="0"/>
          <p:nvPr/>
        </p:nvPicPr>
        <p:blipFill rotWithShape="1">
          <a:blip r:embed="rId5">
            <a:alphaModFix/>
          </a:blip>
          <a:srcRect l="18740" t="73957" r="56662" b="20834"/>
          <a:stretch/>
        </p:blipFill>
        <p:spPr>
          <a:xfrm>
            <a:off x="228600" y="3143250"/>
            <a:ext cx="4114798" cy="628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Running Interactively on UNIX</a:t>
            </a:r>
            <a:endParaRPr/>
          </a:p>
        </p:txBody>
      </p:sp>
      <p:sp>
        <p:nvSpPr>
          <p:cNvPr id="366" name="Google Shape;366;p53"/>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Noto Sans Symbols"/>
              <a:buNone/>
            </a:pPr>
            <a:r>
              <a:rPr lang="en" sz="2000"/>
              <a:t>On Unix…</a:t>
            </a:r>
            <a:endParaRPr sz="2000"/>
          </a:p>
          <a:p>
            <a:pPr marL="742950" lvl="1" indent="-285750" algn="l" rtl="0">
              <a:spcBef>
                <a:spcPts val="560"/>
              </a:spcBef>
              <a:spcAft>
                <a:spcPts val="0"/>
              </a:spcAft>
              <a:buClr>
                <a:schemeClr val="dk1"/>
              </a:buClr>
              <a:buSzPts val="2800"/>
              <a:buFont typeface="Noto Sans Symbols"/>
              <a:buNone/>
            </a:pPr>
            <a:r>
              <a:rPr lang="en" sz="2000"/>
              <a:t>%</a:t>
            </a:r>
            <a:r>
              <a:rPr lang="en" sz="2000">
                <a:latin typeface="Courier New"/>
                <a:ea typeface="Courier New"/>
                <a:cs typeface="Courier New"/>
                <a:sym typeface="Courier New"/>
              </a:rPr>
              <a:t> python</a:t>
            </a:r>
            <a:endParaRPr sz="2000"/>
          </a:p>
          <a:p>
            <a:pPr marL="742950" lvl="1" indent="-285750" algn="l" rtl="0">
              <a:spcBef>
                <a:spcPts val="560"/>
              </a:spcBef>
              <a:spcAft>
                <a:spcPts val="0"/>
              </a:spcAft>
              <a:buClr>
                <a:srgbClr val="660033"/>
              </a:buClr>
              <a:buSzPts val="2800"/>
              <a:buFont typeface="Noto Sans Symbols"/>
              <a:buNone/>
            </a:pPr>
            <a:r>
              <a:rPr lang="en" sz="2000">
                <a:solidFill>
                  <a:srgbClr val="660033"/>
                </a:solidFill>
                <a:latin typeface="Courier New"/>
                <a:ea typeface="Courier New"/>
                <a:cs typeface="Courier New"/>
                <a:sym typeface="Courier New"/>
              </a:rPr>
              <a:t>&gt;&gt;&gt;</a:t>
            </a:r>
            <a:r>
              <a:rPr lang="en" sz="2000">
                <a:latin typeface="Courier New"/>
                <a:ea typeface="Courier New"/>
                <a:cs typeface="Courier New"/>
                <a:sym typeface="Courier New"/>
              </a:rPr>
              <a:t> 3+3</a:t>
            </a:r>
            <a:endParaRPr sz="2000"/>
          </a:p>
          <a:p>
            <a:pPr marL="742950" lvl="1" indent="-285750" algn="l" rtl="0">
              <a:spcBef>
                <a:spcPts val="560"/>
              </a:spcBef>
              <a:spcAft>
                <a:spcPts val="0"/>
              </a:spcAft>
              <a:buClr>
                <a:schemeClr val="dk1"/>
              </a:buClr>
              <a:buSzPts val="2800"/>
              <a:buFont typeface="Noto Sans Symbols"/>
              <a:buNone/>
            </a:pPr>
            <a:r>
              <a:rPr lang="en" sz="2000">
                <a:latin typeface="Courier New"/>
                <a:ea typeface="Courier New"/>
                <a:cs typeface="Courier New"/>
                <a:sym typeface="Courier New"/>
              </a:rPr>
              <a:t>6</a:t>
            </a:r>
            <a:endParaRPr sz="2000"/>
          </a:p>
          <a:p>
            <a:pPr marL="342900" lvl="0" indent="-292100" algn="l" rtl="0">
              <a:spcBef>
                <a:spcPts val="560"/>
              </a:spcBef>
              <a:spcAft>
                <a:spcPts val="0"/>
              </a:spcAft>
              <a:buClr>
                <a:schemeClr val="dk1"/>
              </a:buClr>
              <a:buSzPts val="2000"/>
              <a:buChar char="●"/>
            </a:pPr>
            <a:r>
              <a:rPr lang="en" sz="2000"/>
              <a:t>Python prompts with ‘&gt;&gt;&gt;’. </a:t>
            </a:r>
            <a:endParaRPr sz="2000"/>
          </a:p>
          <a:p>
            <a:pPr marL="342900" lvl="0" indent="-292100" algn="l" rtl="0">
              <a:spcBef>
                <a:spcPts val="560"/>
              </a:spcBef>
              <a:spcAft>
                <a:spcPts val="0"/>
              </a:spcAft>
              <a:buClr>
                <a:schemeClr val="dk1"/>
              </a:buClr>
              <a:buSzPts val="2000"/>
              <a:buChar char="●"/>
            </a:pPr>
            <a:r>
              <a:rPr lang="en" sz="2000"/>
              <a:t>To exit Python (not Idle):</a:t>
            </a:r>
            <a:endParaRPr sz="2000"/>
          </a:p>
          <a:p>
            <a:pPr marL="742950" lvl="1" indent="-234950" algn="l" rtl="0">
              <a:spcBef>
                <a:spcPts val="560"/>
              </a:spcBef>
              <a:spcAft>
                <a:spcPts val="0"/>
              </a:spcAft>
              <a:buClr>
                <a:schemeClr val="dk1"/>
              </a:buClr>
              <a:buSzPts val="2000"/>
              <a:buChar char="○"/>
            </a:pPr>
            <a:r>
              <a:rPr lang="en" sz="2000"/>
              <a:t>In Unix, type CONTROL-D</a:t>
            </a:r>
            <a:endParaRPr sz="2000"/>
          </a:p>
          <a:p>
            <a:pPr marL="742950" lvl="1" indent="-234950" algn="l" rtl="0">
              <a:spcBef>
                <a:spcPts val="560"/>
              </a:spcBef>
              <a:spcAft>
                <a:spcPts val="0"/>
              </a:spcAft>
              <a:buClr>
                <a:schemeClr val="dk1"/>
              </a:buClr>
              <a:buSzPts val="2000"/>
              <a:buChar char="○"/>
            </a:pPr>
            <a:r>
              <a:rPr lang="en" sz="2000"/>
              <a:t>In Windows, type CONTROL-Z + &lt;Enter&gt;</a:t>
            </a:r>
            <a:endParaRPr sz="2000"/>
          </a:p>
          <a:p>
            <a:pPr marL="742950" lvl="1" indent="-234950" algn="l" rtl="0">
              <a:spcBef>
                <a:spcPts val="560"/>
              </a:spcBef>
              <a:spcAft>
                <a:spcPts val="1200"/>
              </a:spcAft>
              <a:buClr>
                <a:schemeClr val="dk1"/>
              </a:buClr>
              <a:buSzPts val="2000"/>
              <a:buChar char="○"/>
            </a:pPr>
            <a:r>
              <a:rPr lang="en" sz="2000"/>
              <a:t>Evaluate exit() </a:t>
            </a:r>
            <a:endParaRPr sz="2000"/>
          </a:p>
        </p:txBody>
      </p:sp>
      <p:sp>
        <p:nvSpPr>
          <p:cNvPr id="367" name="Google Shape;367;p53"/>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54"/>
          <p:cNvSpPr txBox="1">
            <a:spLocks noGrp="1"/>
          </p:cNvSpPr>
          <p:nvPr>
            <p:ph type="title"/>
          </p:nvPr>
        </p:nvSpPr>
        <p:spPr>
          <a:xfrm>
            <a:off x="533400" y="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sz="4400"/>
              <a:t>http://docs.python.org/</a:t>
            </a:r>
            <a:endParaRPr/>
          </a:p>
        </p:txBody>
      </p:sp>
      <p:pic>
        <p:nvPicPr>
          <p:cNvPr id="373" name="Google Shape;373;p54" descr="Picture 1.png"/>
          <p:cNvPicPr preferRelativeResize="0"/>
          <p:nvPr/>
        </p:nvPicPr>
        <p:blipFill rotWithShape="1">
          <a:blip r:embed="rId3">
            <a:alphaModFix/>
          </a:blip>
          <a:srcRect/>
          <a:stretch/>
        </p:blipFill>
        <p:spPr>
          <a:xfrm>
            <a:off x="457200" y="611981"/>
            <a:ext cx="8153400" cy="4531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outcomes</a:t>
            </a:r>
            <a:endParaRPr/>
          </a:p>
        </p:txBody>
      </p:sp>
      <p:sp>
        <p:nvSpPr>
          <p:cNvPr id="97" name="Google Shape;97;p19"/>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endParaRPr/>
          </a:p>
        </p:txBody>
      </p:sp>
      <p:pic>
        <p:nvPicPr>
          <p:cNvPr id="98" name="Google Shape;98;p19"/>
          <p:cNvPicPr preferRelativeResize="0"/>
          <p:nvPr/>
        </p:nvPicPr>
        <p:blipFill>
          <a:blip r:embed="rId3">
            <a:alphaModFix/>
          </a:blip>
          <a:stretch>
            <a:fillRect/>
          </a:stretch>
        </p:blipFill>
        <p:spPr>
          <a:xfrm>
            <a:off x="374550" y="1413850"/>
            <a:ext cx="7981950" cy="2533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Running Programs on UNIX</a:t>
            </a:r>
            <a:endParaRPr/>
          </a:p>
        </p:txBody>
      </p:sp>
      <p:sp>
        <p:nvSpPr>
          <p:cNvPr id="379" name="Google Shape;379;p55"/>
          <p:cNvSpPr txBox="1">
            <a:spLocks noGrp="1"/>
          </p:cNvSpPr>
          <p:nvPr>
            <p:ph type="body" idx="1"/>
          </p:nvPr>
        </p:nvSpPr>
        <p:spPr>
          <a:xfrm>
            <a:off x="685800" y="971550"/>
            <a:ext cx="8001000" cy="4000500"/>
          </a:xfrm>
          <a:prstGeom prst="rect">
            <a:avLst/>
          </a:prstGeom>
          <a:noFill/>
          <a:ln>
            <a:noFill/>
          </a:ln>
        </p:spPr>
        <p:txBody>
          <a:bodyPr spcFirstLastPara="1" wrap="square" lIns="91425" tIns="45700" rIns="91425" bIns="45700" anchor="t" anchorCtr="0">
            <a:normAutofit fontScale="70000" lnSpcReduction="20000"/>
          </a:bodyPr>
          <a:lstStyle/>
          <a:p>
            <a:pPr marL="342900" lvl="0" indent="-302895" algn="l" rtl="0">
              <a:spcBef>
                <a:spcPts val="0"/>
              </a:spcBef>
              <a:spcAft>
                <a:spcPts val="0"/>
              </a:spcAft>
              <a:buClr>
                <a:schemeClr val="dk1"/>
              </a:buClr>
              <a:buSzPct val="100000"/>
              <a:buChar char="●"/>
            </a:pPr>
            <a:r>
              <a:rPr lang="en" sz="2800" b="0"/>
              <a:t>Call python program via the python interpreter</a:t>
            </a:r>
            <a:endParaRPr/>
          </a:p>
          <a:p>
            <a:pPr marL="742950" lvl="1" indent="-285750" algn="l" rtl="0">
              <a:spcBef>
                <a:spcPts val="560"/>
              </a:spcBef>
              <a:spcAft>
                <a:spcPts val="0"/>
              </a:spcAft>
              <a:buClr>
                <a:schemeClr val="dk1"/>
              </a:buClr>
              <a:buSzPct val="100000"/>
              <a:buFont typeface="Courier New"/>
              <a:buNone/>
            </a:pPr>
            <a:r>
              <a:rPr lang="en" sz="2800">
                <a:latin typeface="Courier New"/>
                <a:ea typeface="Courier New"/>
                <a:cs typeface="Courier New"/>
                <a:sym typeface="Courier New"/>
              </a:rPr>
              <a:t>% python fact.py</a:t>
            </a:r>
            <a:endParaRPr sz="2800" i="1">
              <a:latin typeface="Courier New"/>
              <a:ea typeface="Courier New"/>
              <a:cs typeface="Courier New"/>
              <a:sym typeface="Courier New"/>
            </a:endParaRPr>
          </a:p>
          <a:p>
            <a:pPr marL="342900" lvl="0" indent="-302895" algn="l" rtl="0">
              <a:spcBef>
                <a:spcPts val="560"/>
              </a:spcBef>
              <a:spcAft>
                <a:spcPts val="0"/>
              </a:spcAft>
              <a:buClr>
                <a:schemeClr val="dk1"/>
              </a:buClr>
              <a:buSzPct val="100000"/>
              <a:buChar char="●"/>
            </a:pPr>
            <a:r>
              <a:rPr lang="en" sz="2800" b="0"/>
              <a:t>Make a python file directly executable by </a:t>
            </a:r>
            <a:endParaRPr/>
          </a:p>
          <a:p>
            <a:pPr marL="742950" lvl="1" indent="-245744" algn="l" rtl="0">
              <a:spcBef>
                <a:spcPts val="560"/>
              </a:spcBef>
              <a:spcAft>
                <a:spcPts val="0"/>
              </a:spcAft>
              <a:buClr>
                <a:schemeClr val="dk1"/>
              </a:buClr>
              <a:buSzPct val="100000"/>
              <a:buChar char="○"/>
            </a:pPr>
            <a:r>
              <a:rPr lang="en" sz="2800"/>
              <a:t>Adding the appropriate path to your python  interpreter as the first line of your file</a:t>
            </a:r>
            <a:endParaRPr/>
          </a:p>
          <a:p>
            <a:pPr marL="1143000" lvl="2" indent="-228600" algn="l" rtl="0">
              <a:spcBef>
                <a:spcPts val="560"/>
              </a:spcBef>
              <a:spcAft>
                <a:spcPts val="0"/>
              </a:spcAft>
              <a:buClr>
                <a:schemeClr val="dk1"/>
              </a:buClr>
              <a:buSzPct val="100000"/>
              <a:buFont typeface="Courier New"/>
              <a:buNone/>
            </a:pPr>
            <a:r>
              <a:rPr lang="en" sz="2800">
                <a:latin typeface="Courier New"/>
                <a:ea typeface="Courier New"/>
                <a:cs typeface="Courier New"/>
                <a:sym typeface="Courier New"/>
              </a:rPr>
              <a:t>#!/usr/bin/python</a:t>
            </a:r>
            <a:endParaRPr/>
          </a:p>
          <a:p>
            <a:pPr marL="742950" lvl="1" indent="-245744" algn="l" rtl="0">
              <a:spcBef>
                <a:spcPts val="560"/>
              </a:spcBef>
              <a:spcAft>
                <a:spcPts val="0"/>
              </a:spcAft>
              <a:buClr>
                <a:schemeClr val="dk1"/>
              </a:buClr>
              <a:buSzPct val="100000"/>
              <a:buChar char="○"/>
            </a:pPr>
            <a:r>
              <a:rPr lang="en" sz="2800"/>
              <a:t>Making the file executable</a:t>
            </a:r>
            <a:endParaRPr/>
          </a:p>
          <a:p>
            <a:pPr marL="1143000" lvl="2" indent="-228600" algn="l" rtl="0">
              <a:spcBef>
                <a:spcPts val="560"/>
              </a:spcBef>
              <a:spcAft>
                <a:spcPts val="0"/>
              </a:spcAft>
              <a:buClr>
                <a:schemeClr val="dk1"/>
              </a:buClr>
              <a:buSzPct val="100000"/>
              <a:buFont typeface="Courier New"/>
              <a:buNone/>
            </a:pPr>
            <a:r>
              <a:rPr lang="en" sz="2800">
                <a:latin typeface="Courier New"/>
                <a:ea typeface="Courier New"/>
                <a:cs typeface="Courier New"/>
                <a:sym typeface="Courier New"/>
              </a:rPr>
              <a:t>% chmod a+x fact.py</a:t>
            </a:r>
            <a:endParaRPr/>
          </a:p>
          <a:p>
            <a:pPr marL="742950" lvl="1" indent="-242887" algn="l" rtl="0">
              <a:spcBef>
                <a:spcPts val="600"/>
              </a:spcBef>
              <a:spcAft>
                <a:spcPts val="0"/>
              </a:spcAft>
              <a:buClr>
                <a:schemeClr val="dk1"/>
              </a:buClr>
              <a:buSzPct val="100000"/>
              <a:buChar char="○"/>
            </a:pPr>
            <a:r>
              <a:rPr lang="en" sz="3000"/>
              <a:t>Invoking file from Unix command line</a:t>
            </a:r>
            <a:endParaRPr/>
          </a:p>
          <a:p>
            <a:pPr marL="1143000" lvl="2" indent="-228600" algn="l" rtl="0">
              <a:spcBef>
                <a:spcPts val="600"/>
              </a:spcBef>
              <a:spcAft>
                <a:spcPts val="1200"/>
              </a:spcAft>
              <a:buClr>
                <a:schemeClr val="dk1"/>
              </a:buClr>
              <a:buSzPct val="100000"/>
              <a:buFont typeface="Courier New"/>
              <a:buNone/>
            </a:pPr>
            <a:r>
              <a:rPr lang="en" sz="3000">
                <a:latin typeface="Courier New"/>
                <a:ea typeface="Courier New"/>
                <a:cs typeface="Courier New"/>
                <a:sym typeface="Courier New"/>
              </a:rPr>
              <a:t>% fact.py</a:t>
            </a:r>
            <a:endParaRPr/>
          </a:p>
        </p:txBody>
      </p:sp>
      <p:sp>
        <p:nvSpPr>
          <p:cNvPr id="380" name="Google Shape;380;p5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6"/>
          <p:cNvSpPr txBox="1">
            <a:spLocks noGrp="1"/>
          </p:cNvSpPr>
          <p:nvPr>
            <p:ph type="title"/>
          </p:nvPr>
        </p:nvSpPr>
        <p:spPr>
          <a:xfrm>
            <a:off x="457200" y="205978"/>
            <a:ext cx="8229600" cy="594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1 : Hello World </a:t>
            </a:r>
            <a:endParaRPr/>
          </a:p>
        </p:txBody>
      </p:sp>
      <p:graphicFrame>
        <p:nvGraphicFramePr>
          <p:cNvPr id="387" name="Google Shape;387;p56"/>
          <p:cNvGraphicFramePr/>
          <p:nvPr/>
        </p:nvGraphicFramePr>
        <p:xfrm>
          <a:off x="381000" y="800100"/>
          <a:ext cx="3000000" cy="3000000"/>
        </p:xfrm>
        <a:graphic>
          <a:graphicData uri="http://schemas.openxmlformats.org/drawingml/2006/table">
            <a:tbl>
              <a:tblPr firstRow="1" bandRow="1">
                <a:noFill/>
                <a:tableStyleId>{AE04AFFA-4FE1-4D44-BA65-54234F50C7D9}</a:tableStyleId>
              </a:tblPr>
              <a:tblGrid>
                <a:gridCol w="1295400">
                  <a:extLst>
                    <a:ext uri="{9D8B030D-6E8A-4147-A177-3AD203B41FA5}">
                      <a16:colId xmlns:a16="http://schemas.microsoft.com/office/drawing/2014/main" val="20000"/>
                    </a:ext>
                  </a:extLst>
                </a:gridCol>
                <a:gridCol w="6705600">
                  <a:extLst>
                    <a:ext uri="{9D8B030D-6E8A-4147-A177-3AD203B41FA5}">
                      <a16:colId xmlns:a16="http://schemas.microsoft.com/office/drawing/2014/main" val="20001"/>
                    </a:ext>
                  </a:extLst>
                </a:gridCol>
              </a:tblGrid>
              <a:tr h="285950">
                <a:tc>
                  <a:txBody>
                    <a:bodyPr/>
                    <a:lstStyle/>
                    <a:p>
                      <a:pPr marL="0" marR="0" lvl="0" indent="0" algn="l" rtl="0">
                        <a:spcBef>
                          <a:spcPts val="0"/>
                        </a:spcBef>
                        <a:spcAft>
                          <a:spcPts val="0"/>
                        </a:spcAft>
                        <a:buNone/>
                      </a:pPr>
                      <a:r>
                        <a:rPr lang="en" sz="1400"/>
                        <a:t>Language</a:t>
                      </a:r>
                      <a:endParaRPr sz="1100"/>
                    </a:p>
                  </a:txBody>
                  <a:tcPr marL="91450" marR="91450" marT="34300" marB="34300"/>
                </a:tc>
                <a:tc>
                  <a:txBody>
                    <a:bodyPr/>
                    <a:lstStyle/>
                    <a:p>
                      <a:pPr marL="0" marR="0" lvl="0" indent="0" algn="l" rtl="0">
                        <a:spcBef>
                          <a:spcPts val="0"/>
                        </a:spcBef>
                        <a:spcAft>
                          <a:spcPts val="0"/>
                        </a:spcAft>
                        <a:buNone/>
                      </a:pPr>
                      <a:r>
                        <a:rPr lang="en" sz="1400"/>
                        <a:t>Program</a:t>
                      </a:r>
                      <a:endParaRPr sz="1100"/>
                    </a:p>
                  </a:txBody>
                  <a:tcPr marL="91450" marR="91450" marT="34300" marB="34300"/>
                </a:tc>
                <a:extLst>
                  <a:ext uri="{0D108BD9-81ED-4DB2-BD59-A6C34878D82A}">
                    <a16:rowId xmlns:a16="http://schemas.microsoft.com/office/drawing/2014/main" val="10000"/>
                  </a:ext>
                </a:extLst>
              </a:tr>
              <a:tr h="1314275">
                <a:tc>
                  <a:txBody>
                    <a:bodyPr/>
                    <a:lstStyle/>
                    <a:p>
                      <a:pPr marL="0" marR="0" lvl="0" indent="0" algn="l" rtl="0">
                        <a:spcBef>
                          <a:spcPts val="0"/>
                        </a:spcBef>
                        <a:spcAft>
                          <a:spcPts val="0"/>
                        </a:spcAft>
                        <a:buNone/>
                      </a:pPr>
                      <a:r>
                        <a:rPr lang="en" sz="1800"/>
                        <a:t>C</a:t>
                      </a:r>
                      <a:endParaRPr sz="1100"/>
                    </a:p>
                  </a:txBody>
                  <a:tcPr marL="91450" marR="91450" marT="34300" marB="34300"/>
                </a:tc>
                <a:tc>
                  <a:txBody>
                    <a:bodyPr/>
                    <a:lstStyle/>
                    <a:p>
                      <a:pPr marL="0" marR="0" lvl="0" indent="0" algn="l" rtl="0">
                        <a:spcBef>
                          <a:spcPts val="0"/>
                        </a:spcBef>
                        <a:spcAft>
                          <a:spcPts val="0"/>
                        </a:spcAft>
                        <a:buNone/>
                      </a:pPr>
                      <a:r>
                        <a:rPr lang="en" sz="1800"/>
                        <a:t>#include&lt;stdio.h&gt;</a:t>
                      </a:r>
                      <a:endParaRPr sz="1100"/>
                    </a:p>
                    <a:p>
                      <a:pPr marL="0" marR="0" lvl="0" indent="0" algn="l" rtl="0">
                        <a:spcBef>
                          <a:spcPts val="0"/>
                        </a:spcBef>
                        <a:spcAft>
                          <a:spcPts val="0"/>
                        </a:spcAft>
                        <a:buNone/>
                      </a:pPr>
                      <a:r>
                        <a:rPr lang="en" sz="1800"/>
                        <a:t>void main()</a:t>
                      </a:r>
                      <a:endParaRPr sz="1100"/>
                    </a:p>
                    <a:p>
                      <a:pPr marL="0" marR="0" lvl="0" indent="0" algn="l" rtl="0">
                        <a:spcBef>
                          <a:spcPts val="0"/>
                        </a:spcBef>
                        <a:spcAft>
                          <a:spcPts val="0"/>
                        </a:spcAft>
                        <a:buNone/>
                      </a:pPr>
                      <a:r>
                        <a:rPr lang="en" sz="1800" b="1">
                          <a:solidFill>
                            <a:srgbClr val="FF0000"/>
                          </a:solidFill>
                        </a:rPr>
                        <a:t>{</a:t>
                      </a:r>
                      <a:endParaRPr sz="1100"/>
                    </a:p>
                    <a:p>
                      <a:pPr marL="0" marR="0" lvl="0" indent="0" algn="l" rtl="0">
                        <a:spcBef>
                          <a:spcPts val="0"/>
                        </a:spcBef>
                        <a:spcAft>
                          <a:spcPts val="0"/>
                        </a:spcAft>
                        <a:buNone/>
                      </a:pPr>
                      <a:r>
                        <a:rPr lang="en" sz="1800"/>
                        <a:t>   printf(“ Hello World”)</a:t>
                      </a:r>
                      <a:r>
                        <a:rPr lang="en" sz="1800" b="1">
                          <a:solidFill>
                            <a:srgbClr val="FF0000"/>
                          </a:solidFill>
                        </a:rPr>
                        <a:t>;</a:t>
                      </a:r>
                      <a:endParaRPr sz="1100"/>
                    </a:p>
                    <a:p>
                      <a:pPr marL="0" marR="0" lvl="0" indent="0" algn="l" rtl="0">
                        <a:spcBef>
                          <a:spcPts val="0"/>
                        </a:spcBef>
                        <a:spcAft>
                          <a:spcPts val="0"/>
                        </a:spcAft>
                        <a:buNone/>
                      </a:pPr>
                      <a:r>
                        <a:rPr lang="en" sz="1800" b="1">
                          <a:solidFill>
                            <a:srgbClr val="FF0000"/>
                          </a:solidFill>
                        </a:rPr>
                        <a:t>}</a:t>
                      </a:r>
                      <a:endParaRPr sz="1100"/>
                    </a:p>
                  </a:txBody>
                  <a:tcPr marL="91450" marR="91450" marT="34300" marB="34300"/>
                </a:tc>
                <a:extLst>
                  <a:ext uri="{0D108BD9-81ED-4DB2-BD59-A6C34878D82A}">
                    <a16:rowId xmlns:a16="http://schemas.microsoft.com/office/drawing/2014/main" val="10001"/>
                  </a:ext>
                </a:extLst>
              </a:tr>
              <a:tr h="1931475">
                <a:tc>
                  <a:txBody>
                    <a:bodyPr/>
                    <a:lstStyle/>
                    <a:p>
                      <a:pPr marL="0" marR="0" lvl="0" indent="0" algn="l" rtl="0">
                        <a:spcBef>
                          <a:spcPts val="0"/>
                        </a:spcBef>
                        <a:spcAft>
                          <a:spcPts val="0"/>
                        </a:spcAft>
                        <a:buNone/>
                      </a:pPr>
                      <a:r>
                        <a:rPr lang="en" sz="1800"/>
                        <a:t>Java</a:t>
                      </a:r>
                      <a:endParaRPr sz="1100"/>
                    </a:p>
                  </a:txBody>
                  <a:tcPr marL="91450" marR="91450" marT="34300" marB="34300"/>
                </a:tc>
                <a:tc>
                  <a:txBody>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class</a:t>
                      </a:r>
                      <a:r>
                        <a:rPr lang="en" sz="1800"/>
                        <a:t> </a:t>
                      </a:r>
                      <a:r>
                        <a:rPr lang="en" sz="1800" b="1">
                          <a:solidFill>
                            <a:schemeClr val="dk1"/>
                          </a:solidFill>
                          <a:latin typeface="Calibri"/>
                          <a:ea typeface="Calibri"/>
                          <a:cs typeface="Calibri"/>
                          <a:sym typeface="Calibri"/>
                        </a:rPr>
                        <a:t>HelloWorldApp</a:t>
                      </a:r>
                      <a:r>
                        <a:rPr lang="en" sz="1800"/>
                        <a:t> </a:t>
                      </a:r>
                      <a:endParaRPr sz="1100"/>
                    </a:p>
                    <a:p>
                      <a:pPr marL="0" marR="0" lvl="0" indent="0" algn="l" rtl="0">
                        <a:spcBef>
                          <a:spcPts val="0"/>
                        </a:spcBef>
                        <a:spcAft>
                          <a:spcPts val="0"/>
                        </a:spcAft>
                        <a:buNone/>
                      </a:pPr>
                      <a:r>
                        <a:rPr lang="en" sz="1800" b="1">
                          <a:solidFill>
                            <a:srgbClr val="FF0000"/>
                          </a:solidFill>
                          <a:latin typeface="Calibri"/>
                          <a:ea typeface="Calibri"/>
                          <a:cs typeface="Calibri"/>
                          <a:sym typeface="Calibri"/>
                        </a:rPr>
                        <a:t>{</a:t>
                      </a:r>
                      <a:r>
                        <a:rPr lang="en" sz="1800"/>
                        <a:t> </a:t>
                      </a:r>
                      <a:endParaRPr sz="1100"/>
                    </a:p>
                    <a:p>
                      <a:pPr marL="0" marR="0" lvl="0" indent="0" algn="l" rtl="0">
                        <a:spcBef>
                          <a:spcPts val="0"/>
                        </a:spcBef>
                        <a:spcAft>
                          <a:spcPts val="0"/>
                        </a:spcAft>
                        <a:buNone/>
                      </a:pPr>
                      <a:r>
                        <a:rPr lang="en" sz="1800" b="1">
                          <a:solidFill>
                            <a:schemeClr val="dk1"/>
                          </a:solidFill>
                          <a:latin typeface="Calibri"/>
                          <a:ea typeface="Calibri"/>
                          <a:cs typeface="Calibri"/>
                          <a:sym typeface="Calibri"/>
                        </a:rPr>
                        <a:t>  public</a:t>
                      </a:r>
                      <a:r>
                        <a:rPr lang="en" sz="1800"/>
                        <a:t> </a:t>
                      </a:r>
                      <a:r>
                        <a:rPr lang="en" sz="1800" b="1">
                          <a:solidFill>
                            <a:schemeClr val="dk1"/>
                          </a:solidFill>
                          <a:latin typeface="Calibri"/>
                          <a:ea typeface="Calibri"/>
                          <a:cs typeface="Calibri"/>
                          <a:sym typeface="Calibri"/>
                        </a:rPr>
                        <a:t>static</a:t>
                      </a:r>
                      <a:r>
                        <a:rPr lang="en" sz="1800"/>
                        <a:t> </a:t>
                      </a:r>
                      <a:r>
                        <a:rPr lang="en" sz="1800">
                          <a:solidFill>
                            <a:schemeClr val="dk1"/>
                          </a:solidFill>
                          <a:latin typeface="Calibri"/>
                          <a:ea typeface="Calibri"/>
                          <a:cs typeface="Calibri"/>
                          <a:sym typeface="Calibri"/>
                        </a:rPr>
                        <a:t>void</a:t>
                      </a:r>
                      <a:r>
                        <a:rPr lang="en" sz="1800"/>
                        <a:t>  </a:t>
                      </a:r>
                      <a:r>
                        <a:rPr lang="en" sz="1800">
                          <a:solidFill>
                            <a:schemeClr val="dk1"/>
                          </a:solidFill>
                          <a:latin typeface="Calibri"/>
                          <a:ea typeface="Calibri"/>
                          <a:cs typeface="Calibri"/>
                          <a:sym typeface="Calibri"/>
                        </a:rPr>
                        <a:t>main(</a:t>
                      </a:r>
                      <a:r>
                        <a:rPr lang="en" sz="1800"/>
                        <a:t>String</a:t>
                      </a:r>
                      <a:r>
                        <a:rPr lang="en" sz="1800">
                          <a:solidFill>
                            <a:schemeClr val="dk1"/>
                          </a:solidFill>
                          <a:latin typeface="Calibri"/>
                          <a:ea typeface="Calibri"/>
                          <a:cs typeface="Calibri"/>
                          <a:sym typeface="Calibri"/>
                        </a:rPr>
                        <a:t>[]</a:t>
                      </a:r>
                      <a:r>
                        <a:rPr lang="en" sz="1800"/>
                        <a:t> args</a:t>
                      </a:r>
                      <a:r>
                        <a:rPr lang="en" sz="1800">
                          <a:solidFill>
                            <a:schemeClr val="dk1"/>
                          </a:solidFill>
                          <a:latin typeface="Calibri"/>
                          <a:ea typeface="Calibri"/>
                          <a:cs typeface="Calibri"/>
                          <a:sym typeface="Calibri"/>
                        </a:rPr>
                        <a:t>)</a:t>
                      </a:r>
                      <a:endParaRPr sz="1100"/>
                    </a:p>
                    <a:p>
                      <a:pPr marL="0" marR="0" lvl="0" indent="0" algn="l" rtl="0">
                        <a:spcBef>
                          <a:spcPts val="0"/>
                        </a:spcBef>
                        <a:spcAft>
                          <a:spcPts val="0"/>
                        </a:spcAft>
                        <a:buNone/>
                      </a:pPr>
                      <a:r>
                        <a:rPr lang="en" sz="1800"/>
                        <a:t>   </a:t>
                      </a:r>
                      <a:r>
                        <a:rPr lang="en" sz="1800" b="1">
                          <a:solidFill>
                            <a:srgbClr val="FF0000"/>
                          </a:solidFill>
                          <a:latin typeface="Calibri"/>
                          <a:ea typeface="Calibri"/>
                          <a:cs typeface="Calibri"/>
                          <a:sym typeface="Calibri"/>
                        </a:rPr>
                        <a:t>{</a:t>
                      </a:r>
                      <a:r>
                        <a:rPr lang="en" sz="1800" b="1">
                          <a:solidFill>
                            <a:srgbClr val="FF0000"/>
                          </a:solidFill>
                        </a:rPr>
                        <a:t> </a:t>
                      </a:r>
                      <a:endParaRPr sz="1100"/>
                    </a:p>
                    <a:p>
                      <a:pPr marL="0" marR="0" lvl="0" indent="0" algn="l" rtl="0">
                        <a:spcBef>
                          <a:spcPts val="0"/>
                        </a:spcBef>
                        <a:spcAft>
                          <a:spcPts val="0"/>
                        </a:spcAft>
                        <a:buNone/>
                      </a:pPr>
                      <a:r>
                        <a:rPr lang="en" sz="1800"/>
                        <a:t>      System</a:t>
                      </a:r>
                      <a:r>
                        <a:rPr lang="en" sz="1800">
                          <a:solidFill>
                            <a:schemeClr val="dk1"/>
                          </a:solidFill>
                          <a:latin typeface="Calibri"/>
                          <a:ea typeface="Calibri"/>
                          <a:cs typeface="Calibri"/>
                          <a:sym typeface="Calibri"/>
                        </a:rPr>
                        <a:t>.out.println("Hello World!")</a:t>
                      </a:r>
                      <a:r>
                        <a:rPr lang="en" sz="1800" b="1">
                          <a:solidFill>
                            <a:srgbClr val="FF0000"/>
                          </a:solidFill>
                          <a:latin typeface="Calibri"/>
                          <a:ea typeface="Calibri"/>
                          <a:cs typeface="Calibri"/>
                          <a:sym typeface="Calibri"/>
                        </a:rPr>
                        <a:t>;</a:t>
                      </a:r>
                      <a:r>
                        <a:rPr lang="en" sz="1800" b="1">
                          <a:solidFill>
                            <a:srgbClr val="FF0000"/>
                          </a:solidFill>
                        </a:rPr>
                        <a:t> </a:t>
                      </a:r>
                      <a:endParaRPr sz="1800" b="1" i="1">
                        <a:solidFill>
                          <a:srgbClr val="FF0000"/>
                        </a:solidFill>
                        <a:latin typeface="Calibri"/>
                        <a:ea typeface="Calibri"/>
                        <a:cs typeface="Calibri"/>
                        <a:sym typeface="Calibri"/>
                      </a:endParaRPr>
                    </a:p>
                    <a:p>
                      <a:pPr marL="0" marR="0" lvl="0" indent="0" algn="l" rtl="0">
                        <a:spcBef>
                          <a:spcPts val="0"/>
                        </a:spcBef>
                        <a:spcAft>
                          <a:spcPts val="0"/>
                        </a:spcAft>
                        <a:buNone/>
                      </a:pPr>
                      <a:r>
                        <a:rPr lang="en" sz="1800"/>
                        <a:t>    </a:t>
                      </a:r>
                      <a:r>
                        <a:rPr lang="en" sz="1800" b="1">
                          <a:solidFill>
                            <a:srgbClr val="FF0000"/>
                          </a:solidFill>
                          <a:latin typeface="Calibri"/>
                          <a:ea typeface="Calibri"/>
                          <a:cs typeface="Calibri"/>
                          <a:sym typeface="Calibri"/>
                        </a:rPr>
                        <a:t>}</a:t>
                      </a:r>
                      <a:r>
                        <a:rPr lang="en" sz="1800" b="1">
                          <a:solidFill>
                            <a:srgbClr val="FF0000"/>
                          </a:solidFill>
                        </a:rPr>
                        <a:t> </a:t>
                      </a:r>
                      <a:endParaRPr sz="1100"/>
                    </a:p>
                    <a:p>
                      <a:pPr marL="0" marR="0" lvl="0" indent="0" algn="l" rtl="0">
                        <a:spcBef>
                          <a:spcPts val="0"/>
                        </a:spcBef>
                        <a:spcAft>
                          <a:spcPts val="0"/>
                        </a:spcAft>
                        <a:buNone/>
                      </a:pPr>
                      <a:r>
                        <a:rPr lang="en" sz="1800" b="1">
                          <a:solidFill>
                            <a:srgbClr val="FF0000"/>
                          </a:solidFill>
                          <a:latin typeface="Calibri"/>
                          <a:ea typeface="Calibri"/>
                          <a:cs typeface="Calibri"/>
                          <a:sym typeface="Calibri"/>
                        </a:rPr>
                        <a:t>}</a:t>
                      </a:r>
                      <a:endParaRPr sz="1800" b="1">
                        <a:solidFill>
                          <a:srgbClr val="FF0000"/>
                        </a:solidFill>
                      </a:endParaRPr>
                    </a:p>
                  </a:txBody>
                  <a:tcPr marL="91450" marR="91450" marT="34300" marB="34300"/>
                </a:tc>
                <a:extLst>
                  <a:ext uri="{0D108BD9-81ED-4DB2-BD59-A6C34878D82A}">
                    <a16:rowId xmlns:a16="http://schemas.microsoft.com/office/drawing/2014/main" val="10002"/>
                  </a:ext>
                </a:extLst>
              </a:tr>
              <a:tr h="357425">
                <a:tc>
                  <a:txBody>
                    <a:bodyPr/>
                    <a:lstStyle/>
                    <a:p>
                      <a:pPr marL="0" marR="0" lvl="0" indent="0" algn="l" rtl="0">
                        <a:spcBef>
                          <a:spcPts val="0"/>
                        </a:spcBef>
                        <a:spcAft>
                          <a:spcPts val="0"/>
                        </a:spcAft>
                        <a:buNone/>
                      </a:pPr>
                      <a:r>
                        <a:rPr lang="en" sz="1800"/>
                        <a:t>Python</a:t>
                      </a:r>
                      <a:endParaRPr sz="1100"/>
                    </a:p>
                  </a:txBody>
                  <a:tcPr marL="91450" marR="91450" marT="34300" marB="34300"/>
                </a:tc>
                <a:tc>
                  <a:txBody>
                    <a:bodyPr/>
                    <a:lstStyle/>
                    <a:p>
                      <a:pPr marL="0" marR="0" lvl="0" indent="0" algn="l" rtl="0">
                        <a:spcBef>
                          <a:spcPts val="0"/>
                        </a:spcBef>
                        <a:spcAft>
                          <a:spcPts val="0"/>
                        </a:spcAft>
                        <a:buNone/>
                      </a:pPr>
                      <a:r>
                        <a:rPr lang="en" sz="1800"/>
                        <a:t>print “Hello World”</a:t>
                      </a:r>
                      <a:endParaRPr sz="1800"/>
                    </a:p>
                  </a:txBody>
                  <a:tcPr marL="91450" marR="91450" marT="34300" marB="34300"/>
                </a:tc>
                <a:extLst>
                  <a:ext uri="{0D108BD9-81ED-4DB2-BD59-A6C34878D82A}">
                    <a16:rowId xmlns:a16="http://schemas.microsoft.com/office/drawing/2014/main" val="10003"/>
                  </a:ext>
                </a:extLst>
              </a:tr>
            </a:tbl>
          </a:graphicData>
        </a:graphic>
      </p:graphicFrame>
      <p:pic>
        <p:nvPicPr>
          <p:cNvPr id="388" name="Google Shape;388;p56" descr="python12.jpg"/>
          <p:cNvPicPr preferRelativeResize="0">
            <a:picLocks noGrp="1"/>
          </p:cNvPicPr>
          <p:nvPr>
            <p:ph type="body" idx="1"/>
          </p:nvPr>
        </p:nvPicPr>
        <p:blipFill rotWithShape="1">
          <a:blip r:embed="rId3">
            <a:alphaModFix/>
          </a:blip>
          <a:srcRect/>
          <a:stretch/>
        </p:blipFill>
        <p:spPr>
          <a:xfrm>
            <a:off x="6858000" y="3829646"/>
            <a:ext cx="2286000" cy="1313700"/>
          </a:xfrm>
          <a:prstGeom prst="rect">
            <a:avLst/>
          </a:prstGeom>
          <a:noFill/>
          <a:ln>
            <a:noFill/>
          </a:ln>
        </p:spPr>
      </p:pic>
      <p:sp>
        <p:nvSpPr>
          <p:cNvPr id="389" name="Google Shape;389;p56"/>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2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57"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395" name="Google Shape;395;p5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First Lesson In Python</a:t>
            </a:r>
            <a:endParaRPr/>
          </a:p>
        </p:txBody>
      </p:sp>
      <p:sp>
        <p:nvSpPr>
          <p:cNvPr id="396" name="Google Shape;396;p5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397" name="Google Shape;397;p57" descr="Image result for no {}, no ; in python"/>
          <p:cNvPicPr preferRelativeResize="0"/>
          <p:nvPr/>
        </p:nvPicPr>
        <p:blipFill rotWithShape="1">
          <a:blip r:embed="rId4">
            <a:alphaModFix/>
          </a:blip>
          <a:srcRect/>
          <a:stretch/>
        </p:blipFill>
        <p:spPr>
          <a:xfrm>
            <a:off x="1524000" y="1243013"/>
            <a:ext cx="4169551" cy="3228976"/>
          </a:xfrm>
          <a:prstGeom prst="rect">
            <a:avLst/>
          </a:prstGeom>
          <a:noFill/>
          <a:ln>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Run /Execute First Python Program</a:t>
            </a:r>
            <a:endParaRPr/>
          </a:p>
        </p:txBody>
      </p:sp>
      <p:pic>
        <p:nvPicPr>
          <p:cNvPr id="403" name="Google Shape;403;p58" descr="python12.jpg"/>
          <p:cNvPicPr preferRelativeResize="0">
            <a:picLocks noGrp="1"/>
          </p:cNvPicPr>
          <p:nvPr>
            <p:ph type="body" idx="2"/>
          </p:nvPr>
        </p:nvPicPr>
        <p:blipFill rotWithShape="1">
          <a:blip r:embed="rId3">
            <a:alphaModFix/>
          </a:blip>
          <a:srcRect/>
          <a:stretch/>
        </p:blipFill>
        <p:spPr>
          <a:xfrm>
            <a:off x="228600" y="3921919"/>
            <a:ext cx="2286000" cy="1221600"/>
          </a:xfrm>
          <a:prstGeom prst="rect">
            <a:avLst/>
          </a:prstGeom>
          <a:noFill/>
          <a:ln>
            <a:noFill/>
          </a:ln>
        </p:spPr>
      </p:pic>
      <p:sp>
        <p:nvSpPr>
          <p:cNvPr id="404" name="Google Shape;404;p58"/>
          <p:cNvSpPr txBox="1">
            <a:spLocks noGrp="1"/>
          </p:cNvSpPr>
          <p:nvPr>
            <p:ph type="body" idx="3"/>
          </p:nvPr>
        </p:nvSpPr>
        <p:spPr>
          <a:xfrm>
            <a:off x="1295401" y="1151335"/>
            <a:ext cx="7391400" cy="4800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spcBef>
                <a:spcPts val="0"/>
              </a:spcBef>
              <a:spcAft>
                <a:spcPts val="1200"/>
              </a:spcAft>
              <a:buClr>
                <a:schemeClr val="dk1"/>
              </a:buClr>
              <a:buSzPts val="2400"/>
              <a:buNone/>
            </a:pPr>
            <a:r>
              <a:rPr lang="en"/>
              <a:t>Steps :</a:t>
            </a:r>
            <a:endParaRPr/>
          </a:p>
        </p:txBody>
      </p:sp>
      <p:sp>
        <p:nvSpPr>
          <p:cNvPr id="405" name="Google Shape;405;p58"/>
          <p:cNvSpPr txBox="1">
            <a:spLocks noGrp="1"/>
          </p:cNvSpPr>
          <p:nvPr>
            <p:ph type="body" idx="4"/>
          </p:nvPr>
        </p:nvSpPr>
        <p:spPr>
          <a:xfrm>
            <a:off x="2590800" y="1631156"/>
            <a:ext cx="6096000" cy="3169500"/>
          </a:xfrm>
          <a:prstGeom prst="rect">
            <a:avLst/>
          </a:prstGeom>
          <a:noFill/>
          <a:ln>
            <a:noFill/>
          </a:ln>
        </p:spPr>
        <p:txBody>
          <a:bodyPr spcFirstLastPara="1" wrap="square" lIns="91425" tIns="45700" rIns="91425" bIns="45700" anchor="t" anchorCtr="0">
            <a:normAutofit fontScale="85000" lnSpcReduction="20000"/>
          </a:bodyPr>
          <a:lstStyle/>
          <a:p>
            <a:pPr marL="457200" lvl="0" indent="-411480" algn="l" rtl="0">
              <a:spcBef>
                <a:spcPts val="0"/>
              </a:spcBef>
              <a:spcAft>
                <a:spcPts val="0"/>
              </a:spcAft>
              <a:buClr>
                <a:schemeClr val="dk1"/>
              </a:buClr>
              <a:buSzPct val="100000"/>
              <a:buAutoNum type="arabicPeriod"/>
            </a:pPr>
            <a:r>
              <a:rPr lang="en"/>
              <a:t>Open Python Shell</a:t>
            </a:r>
            <a:endParaRPr/>
          </a:p>
          <a:p>
            <a:pPr marL="457200" lvl="0" indent="-411480" algn="l" rtl="0">
              <a:spcBef>
                <a:spcPts val="480"/>
              </a:spcBef>
              <a:spcAft>
                <a:spcPts val="0"/>
              </a:spcAft>
              <a:buClr>
                <a:schemeClr val="dk1"/>
              </a:buClr>
              <a:buSzPct val="100000"/>
              <a:buAutoNum type="arabicPeriod"/>
            </a:pPr>
            <a:r>
              <a:rPr lang="en"/>
              <a:t>Type  your code</a:t>
            </a:r>
            <a:endParaRPr/>
          </a:p>
          <a:p>
            <a:pPr marL="457200" lvl="0" indent="-411480" algn="l" rtl="0">
              <a:spcBef>
                <a:spcPts val="480"/>
              </a:spcBef>
              <a:spcAft>
                <a:spcPts val="0"/>
              </a:spcAft>
              <a:buClr>
                <a:schemeClr val="dk1"/>
              </a:buClr>
              <a:buSzPct val="100000"/>
              <a:buAutoNum type="arabicPeriod"/>
            </a:pPr>
            <a:r>
              <a:rPr lang="en"/>
              <a:t>Enter</a:t>
            </a:r>
            <a:endParaRPr/>
          </a:p>
          <a:p>
            <a:pPr marL="457200" lvl="0" indent="-457200" algn="l" rtl="0">
              <a:spcBef>
                <a:spcPts val="480"/>
              </a:spcBef>
              <a:spcAft>
                <a:spcPts val="0"/>
              </a:spcAft>
              <a:buClr>
                <a:schemeClr val="dk1"/>
              </a:buClr>
              <a:buSzPct val="100000"/>
              <a:buNone/>
            </a:pPr>
            <a:endParaRPr/>
          </a:p>
          <a:p>
            <a:pPr marL="457200" lvl="0" indent="-457200" algn="l" rtl="0">
              <a:spcBef>
                <a:spcPts val="480"/>
              </a:spcBef>
              <a:spcAft>
                <a:spcPts val="0"/>
              </a:spcAft>
              <a:buClr>
                <a:schemeClr val="dk1"/>
              </a:buClr>
              <a:buSzPct val="100000"/>
              <a:buNone/>
            </a:pPr>
            <a:r>
              <a:rPr lang="en"/>
              <a:t>OR</a:t>
            </a:r>
            <a:endParaRPr/>
          </a:p>
          <a:p>
            <a:pPr marL="457200" lvl="0" indent="-411480" algn="l" rtl="0">
              <a:spcBef>
                <a:spcPts val="480"/>
              </a:spcBef>
              <a:spcAft>
                <a:spcPts val="0"/>
              </a:spcAft>
              <a:buClr>
                <a:schemeClr val="dk1"/>
              </a:buClr>
              <a:buSzPct val="100000"/>
              <a:buAutoNum type="arabicPeriod"/>
            </a:pPr>
            <a:r>
              <a:rPr lang="en"/>
              <a:t>Open Python GUI</a:t>
            </a:r>
            <a:endParaRPr/>
          </a:p>
          <a:p>
            <a:pPr marL="457200" lvl="0" indent="-411480" algn="l" rtl="0">
              <a:spcBef>
                <a:spcPts val="480"/>
              </a:spcBef>
              <a:spcAft>
                <a:spcPts val="0"/>
              </a:spcAft>
              <a:buClr>
                <a:schemeClr val="dk1"/>
              </a:buClr>
              <a:buSzPct val="100000"/>
              <a:buAutoNum type="arabicPeriod"/>
            </a:pPr>
            <a:r>
              <a:rPr lang="en"/>
              <a:t>Click File New –Type program –save with extension .py</a:t>
            </a:r>
            <a:endParaRPr/>
          </a:p>
          <a:p>
            <a:pPr marL="457200" lvl="0" indent="-411480" algn="l" rtl="0">
              <a:spcBef>
                <a:spcPts val="480"/>
              </a:spcBef>
              <a:spcAft>
                <a:spcPts val="0"/>
              </a:spcAft>
              <a:buClr>
                <a:schemeClr val="dk1"/>
              </a:buClr>
              <a:buSzPct val="100000"/>
              <a:buAutoNum type="arabicPeriod"/>
            </a:pPr>
            <a:r>
              <a:rPr lang="en"/>
              <a:t>Run Module</a:t>
            </a:r>
            <a:endParaRPr/>
          </a:p>
          <a:p>
            <a:pPr marL="457200" lvl="0" indent="-304800" algn="l" rtl="0">
              <a:spcBef>
                <a:spcPts val="480"/>
              </a:spcBef>
              <a:spcAft>
                <a:spcPts val="0"/>
              </a:spcAft>
              <a:buClr>
                <a:schemeClr val="dk1"/>
              </a:buClr>
              <a:buSzPct val="100000"/>
              <a:buNone/>
            </a:pPr>
            <a:endParaRPr/>
          </a:p>
          <a:p>
            <a:pPr marL="457200" lvl="0" indent="-457200" algn="l" rtl="0">
              <a:spcBef>
                <a:spcPts val="480"/>
              </a:spcBef>
              <a:spcAft>
                <a:spcPts val="1200"/>
              </a:spcAft>
              <a:buClr>
                <a:schemeClr val="dk1"/>
              </a:buClr>
              <a:buSzPct val="100000"/>
              <a:buNone/>
            </a:pPr>
            <a:endParaRPr/>
          </a:p>
        </p:txBody>
      </p:sp>
      <p:sp>
        <p:nvSpPr>
          <p:cNvPr id="406" name="Google Shape;406;p5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2a: Addition of two numbers</a:t>
            </a:r>
            <a:endParaRPr/>
          </a:p>
        </p:txBody>
      </p:sp>
      <p:graphicFrame>
        <p:nvGraphicFramePr>
          <p:cNvPr id="412" name="Google Shape;412;p59"/>
          <p:cNvGraphicFramePr/>
          <p:nvPr/>
        </p:nvGraphicFramePr>
        <p:xfrm>
          <a:off x="457200" y="1200150"/>
          <a:ext cx="3000000" cy="3000000"/>
        </p:xfrm>
        <a:graphic>
          <a:graphicData uri="http://schemas.openxmlformats.org/drawingml/2006/table">
            <a:tbl>
              <a:tblPr firstRow="1" bandRow="1">
                <a:noFill/>
                <a:tableStyleId>{AE04AFFA-4FE1-4D44-BA65-54234F50C7D9}</a:tableStyleId>
              </a:tblPr>
              <a:tblGrid>
                <a:gridCol w="2438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33825">
                <a:tc>
                  <a:txBody>
                    <a:bodyPr/>
                    <a:lstStyle/>
                    <a:p>
                      <a:pPr marL="0" marR="0" lvl="0" indent="0" algn="l" rtl="0">
                        <a:spcBef>
                          <a:spcPts val="0"/>
                        </a:spcBef>
                        <a:spcAft>
                          <a:spcPts val="0"/>
                        </a:spcAft>
                        <a:buNone/>
                      </a:pPr>
                      <a:r>
                        <a:rPr lang="en" sz="1400"/>
                        <a:t>C</a:t>
                      </a:r>
                      <a:endParaRPr sz="1100"/>
                    </a:p>
                    <a:p>
                      <a:pPr marL="0" marR="0" lvl="0" indent="0" algn="l" rtl="0">
                        <a:spcBef>
                          <a:spcPts val="0"/>
                        </a:spcBef>
                        <a:spcAft>
                          <a:spcPts val="0"/>
                        </a:spcAft>
                        <a:buNone/>
                      </a:pPr>
                      <a:endParaRPr sz="1400"/>
                    </a:p>
                    <a:p>
                      <a:pPr marL="0" marR="0" lvl="0" indent="0" algn="l" rtl="0">
                        <a:spcBef>
                          <a:spcPts val="0"/>
                        </a:spcBef>
                        <a:spcAft>
                          <a:spcPts val="0"/>
                        </a:spcAft>
                        <a:buNone/>
                      </a:pPr>
                      <a:endParaRPr sz="1400"/>
                    </a:p>
                  </a:txBody>
                  <a:tcPr marL="91450" marR="91450" marT="34300" marB="34300"/>
                </a:tc>
                <a:tc>
                  <a:txBody>
                    <a:bodyPr/>
                    <a:lstStyle/>
                    <a:p>
                      <a:pPr marL="0" marR="0" lvl="0" indent="0" algn="l" rtl="0">
                        <a:spcBef>
                          <a:spcPts val="0"/>
                        </a:spcBef>
                        <a:spcAft>
                          <a:spcPts val="0"/>
                        </a:spcAft>
                        <a:buNone/>
                      </a:pPr>
                      <a:r>
                        <a:rPr lang="en" sz="1400"/>
                        <a:t>Java</a:t>
                      </a:r>
                      <a:endParaRPr sz="1100"/>
                    </a:p>
                  </a:txBody>
                  <a:tcPr marL="91450" marR="91450" marT="34300" marB="34300"/>
                </a:tc>
                <a:tc>
                  <a:txBody>
                    <a:bodyPr/>
                    <a:lstStyle/>
                    <a:p>
                      <a:pPr marL="0" marR="0" lvl="0" indent="0" algn="l" rtl="0">
                        <a:spcBef>
                          <a:spcPts val="0"/>
                        </a:spcBef>
                        <a:spcAft>
                          <a:spcPts val="0"/>
                        </a:spcAft>
                        <a:buNone/>
                      </a:pPr>
                      <a:r>
                        <a:rPr lang="en" sz="1400"/>
                        <a:t>Python</a:t>
                      </a:r>
                      <a:endParaRPr sz="1100"/>
                    </a:p>
                  </a:txBody>
                  <a:tcPr marL="91450" marR="91450" marT="34300" marB="34300"/>
                </a:tc>
                <a:extLst>
                  <a:ext uri="{0D108BD9-81ED-4DB2-BD59-A6C34878D82A}">
                    <a16:rowId xmlns:a16="http://schemas.microsoft.com/office/drawing/2014/main" val="10000"/>
                  </a:ext>
                </a:extLst>
              </a:tr>
              <a:tr h="2995175">
                <a:tc>
                  <a:txBody>
                    <a:bodyPr/>
                    <a:lstStyle/>
                    <a:p>
                      <a:pPr marL="0" marR="0" lvl="0" indent="0" algn="l" rtl="0">
                        <a:spcBef>
                          <a:spcPts val="0"/>
                        </a:spcBef>
                        <a:spcAft>
                          <a:spcPts val="0"/>
                        </a:spcAft>
                        <a:buNone/>
                      </a:pPr>
                      <a:r>
                        <a:rPr lang="en" sz="1400"/>
                        <a:t>#include &lt;stdio.h&gt;</a:t>
                      </a:r>
                      <a:endParaRPr sz="1100"/>
                    </a:p>
                    <a:p>
                      <a:pPr marL="0" marR="0" lvl="0" indent="0" algn="l" rtl="0">
                        <a:spcBef>
                          <a:spcPts val="0"/>
                        </a:spcBef>
                        <a:spcAft>
                          <a:spcPts val="0"/>
                        </a:spcAft>
                        <a:buNone/>
                      </a:pPr>
                      <a:r>
                        <a:rPr lang="en" sz="1400"/>
                        <a:t>void main()</a:t>
                      </a:r>
                      <a:endParaRPr sz="1100"/>
                    </a:p>
                    <a:p>
                      <a:pPr marL="0" marR="0" lvl="0" indent="0" algn="l" rtl="0">
                        <a:spcBef>
                          <a:spcPts val="0"/>
                        </a:spcBef>
                        <a:spcAft>
                          <a:spcPts val="0"/>
                        </a:spcAft>
                        <a:buNone/>
                      </a:pPr>
                      <a:r>
                        <a:rPr lang="en" sz="1400"/>
                        <a:t>{</a:t>
                      </a:r>
                      <a:endParaRPr sz="1100"/>
                    </a:p>
                    <a:p>
                      <a:pPr marL="0" marR="0" lvl="0" indent="0" algn="l" rtl="0">
                        <a:spcBef>
                          <a:spcPts val="0"/>
                        </a:spcBef>
                        <a:spcAft>
                          <a:spcPts val="0"/>
                        </a:spcAft>
                        <a:buNone/>
                      </a:pPr>
                      <a:r>
                        <a:rPr lang="en" sz="1400"/>
                        <a:t>  int a,b,sum;</a:t>
                      </a:r>
                      <a:endParaRPr sz="1100"/>
                    </a:p>
                    <a:p>
                      <a:pPr marL="0" marR="0" lvl="0" indent="0" algn="l" rtl="0">
                        <a:spcBef>
                          <a:spcPts val="0"/>
                        </a:spcBef>
                        <a:spcAft>
                          <a:spcPts val="0"/>
                        </a:spcAft>
                        <a:buNone/>
                      </a:pPr>
                      <a:r>
                        <a:rPr lang="en" sz="1400"/>
                        <a:t>  a=10; </a:t>
                      </a:r>
                      <a:endParaRPr sz="1100"/>
                    </a:p>
                    <a:p>
                      <a:pPr marL="0" marR="0" lvl="0" indent="0" algn="l" rtl="0">
                        <a:spcBef>
                          <a:spcPts val="0"/>
                        </a:spcBef>
                        <a:spcAft>
                          <a:spcPts val="0"/>
                        </a:spcAft>
                        <a:buNone/>
                      </a:pPr>
                      <a:r>
                        <a:rPr lang="en" sz="1400"/>
                        <a:t>  b=10;</a:t>
                      </a:r>
                      <a:endParaRPr sz="1100"/>
                    </a:p>
                    <a:p>
                      <a:pPr marL="0" marR="0" lvl="0" indent="0" algn="l" rtl="0">
                        <a:spcBef>
                          <a:spcPts val="0"/>
                        </a:spcBef>
                        <a:spcAft>
                          <a:spcPts val="0"/>
                        </a:spcAft>
                        <a:buNone/>
                      </a:pPr>
                      <a:r>
                        <a:rPr lang="en" sz="1400"/>
                        <a:t> sum=0;</a:t>
                      </a:r>
                      <a:endParaRPr sz="1100"/>
                    </a:p>
                    <a:p>
                      <a:pPr marL="0" marR="0" lvl="0" indent="0" algn="l" rtl="0">
                        <a:spcBef>
                          <a:spcPts val="0"/>
                        </a:spcBef>
                        <a:spcAft>
                          <a:spcPts val="0"/>
                        </a:spcAft>
                        <a:buNone/>
                      </a:pPr>
                      <a:r>
                        <a:rPr lang="en" sz="1400"/>
                        <a:t> sum=a+b;</a:t>
                      </a:r>
                      <a:endParaRPr sz="1100"/>
                    </a:p>
                    <a:p>
                      <a:pPr marL="0" marR="0" lvl="0" indent="0" algn="l" rtl="0">
                        <a:spcBef>
                          <a:spcPts val="0"/>
                        </a:spcBef>
                        <a:spcAft>
                          <a:spcPts val="0"/>
                        </a:spcAft>
                        <a:buNone/>
                      </a:pPr>
                      <a:r>
                        <a:rPr lang="en" sz="1400"/>
                        <a:t> printf( “The sum is %d” ,sum);</a:t>
                      </a:r>
                      <a:endParaRPr sz="1100"/>
                    </a:p>
                    <a:p>
                      <a:pPr marL="0" marR="0" lvl="0" indent="0" algn="l" rtl="0">
                        <a:spcBef>
                          <a:spcPts val="0"/>
                        </a:spcBef>
                        <a:spcAft>
                          <a:spcPts val="0"/>
                        </a:spcAft>
                        <a:buNone/>
                      </a:pPr>
                      <a:r>
                        <a:rPr lang="en" sz="1400"/>
                        <a:t>}</a:t>
                      </a:r>
                      <a:endParaRPr sz="1400"/>
                    </a:p>
                  </a:txBody>
                  <a:tcPr marL="91450" marR="91450" marT="34300" marB="34300"/>
                </a:tc>
                <a:tc>
                  <a:txBody>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class</a:t>
                      </a:r>
                      <a:r>
                        <a:rPr lang="en" sz="1400"/>
                        <a:t> AddNumbers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t>
                      </a:r>
                      <a:r>
                        <a:rPr lang="en" sz="1400"/>
                        <a:t> </a:t>
                      </a:r>
                      <a:r>
                        <a:rPr lang="en" sz="1400" b="1">
                          <a:solidFill>
                            <a:schemeClr val="dk1"/>
                          </a:solidFill>
                          <a:latin typeface="Calibri"/>
                          <a:ea typeface="Calibri"/>
                          <a:cs typeface="Calibri"/>
                          <a:sym typeface="Calibri"/>
                        </a:rPr>
                        <a:t>public</a:t>
                      </a:r>
                      <a:r>
                        <a:rPr lang="en" sz="1400"/>
                        <a:t> </a:t>
                      </a:r>
                      <a:r>
                        <a:rPr lang="en" sz="1400" b="1">
                          <a:solidFill>
                            <a:schemeClr val="dk1"/>
                          </a:solidFill>
                          <a:latin typeface="Calibri"/>
                          <a:ea typeface="Calibri"/>
                          <a:cs typeface="Calibri"/>
                          <a:sym typeface="Calibri"/>
                        </a:rPr>
                        <a:t>static</a:t>
                      </a:r>
                      <a:r>
                        <a:rPr lang="en" sz="1400"/>
                        <a:t> </a:t>
                      </a:r>
                      <a:r>
                        <a:rPr lang="en" sz="1400" b="1">
                          <a:solidFill>
                            <a:schemeClr val="dk1"/>
                          </a:solidFill>
                          <a:latin typeface="Calibri"/>
                          <a:ea typeface="Calibri"/>
                          <a:cs typeface="Calibri"/>
                          <a:sym typeface="Calibri"/>
                        </a:rPr>
                        <a:t>void</a:t>
                      </a:r>
                      <a:r>
                        <a:rPr lang="en" sz="1400"/>
                        <a:t> main </a:t>
                      </a:r>
                      <a:endParaRPr sz="1400"/>
                    </a:p>
                    <a:p>
                      <a:pPr marL="0" marR="0" lvl="0" indent="0" algn="l" rtl="0">
                        <a:spcBef>
                          <a:spcPts val="0"/>
                        </a:spcBef>
                        <a:spcAft>
                          <a:spcPts val="0"/>
                        </a:spcAft>
                        <a:buNone/>
                      </a:pPr>
                      <a:r>
                        <a:rPr lang="en" sz="1400">
                          <a:solidFill>
                            <a:schemeClr val="dk1"/>
                          </a:solidFill>
                          <a:latin typeface="Calibri"/>
                          <a:ea typeface="Calibri"/>
                          <a:cs typeface="Calibri"/>
                          <a:sym typeface="Calibri"/>
                        </a:rPr>
                        <a:t>(String</a:t>
                      </a:r>
                      <a:r>
                        <a:rPr lang="en" sz="1400"/>
                        <a:t> args</a:t>
                      </a:r>
                      <a:r>
                        <a:rPr lang="en" sz="1400">
                          <a:solidFill>
                            <a:schemeClr val="dk1"/>
                          </a:solidFill>
                          <a:latin typeface="Calibri"/>
                          <a:ea typeface="Calibri"/>
                          <a:cs typeface="Calibri"/>
                          <a:sym typeface="Calibri"/>
                        </a:rPr>
                        <a:t>[])</a:t>
                      </a:r>
                      <a:r>
                        <a:rPr lang="en" sz="1400"/>
                        <a:t>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t>
                      </a:r>
                      <a:r>
                        <a:rPr lang="en" sz="1400"/>
                        <a:t> </a:t>
                      </a:r>
                      <a:r>
                        <a:rPr lang="en" sz="1400" b="1">
                          <a:solidFill>
                            <a:schemeClr val="dk1"/>
                          </a:solidFill>
                          <a:latin typeface="Calibri"/>
                          <a:ea typeface="Calibri"/>
                          <a:cs typeface="Calibri"/>
                          <a:sym typeface="Calibri"/>
                        </a:rPr>
                        <a:t>int</a:t>
                      </a:r>
                      <a:r>
                        <a:rPr lang="en" sz="1400"/>
                        <a:t> x, y, z</a:t>
                      </a:r>
                      <a:r>
                        <a:rPr lang="en" sz="1400">
                          <a:solidFill>
                            <a:schemeClr val="dk1"/>
                          </a:solidFill>
                          <a:latin typeface="Calibri"/>
                          <a:ea typeface="Calibri"/>
                          <a:cs typeface="Calibri"/>
                          <a:sym typeface="Calibri"/>
                        </a:rPr>
                        <a:t>;</a:t>
                      </a:r>
                      <a:r>
                        <a:rPr lang="en" sz="1400"/>
                        <a:t> </a:t>
                      </a:r>
                      <a:endParaRPr sz="1100"/>
                    </a:p>
                    <a:p>
                      <a:pPr marL="0" marR="0" lvl="0" indent="0" algn="l" rtl="0">
                        <a:spcBef>
                          <a:spcPts val="0"/>
                        </a:spcBef>
                        <a:spcAft>
                          <a:spcPts val="0"/>
                        </a:spcAft>
                        <a:buNone/>
                      </a:pPr>
                      <a:r>
                        <a:rPr lang="en" sz="1400"/>
                        <a:t>  x=10;</a:t>
                      </a:r>
                      <a:endParaRPr sz="1100"/>
                    </a:p>
                    <a:p>
                      <a:pPr marL="0" marR="0" lvl="0" indent="0" algn="l" rtl="0">
                        <a:spcBef>
                          <a:spcPts val="0"/>
                        </a:spcBef>
                        <a:spcAft>
                          <a:spcPts val="0"/>
                        </a:spcAft>
                        <a:buNone/>
                      </a:pPr>
                      <a:r>
                        <a:rPr lang="en" sz="1400"/>
                        <a:t>  y=10;</a:t>
                      </a:r>
                      <a:endParaRPr sz="1100"/>
                    </a:p>
                    <a:p>
                      <a:pPr marL="0" marR="0" lvl="0" indent="0" algn="l" rtl="0">
                        <a:spcBef>
                          <a:spcPts val="0"/>
                        </a:spcBef>
                        <a:spcAft>
                          <a:spcPts val="0"/>
                        </a:spcAft>
                        <a:buNone/>
                      </a:pPr>
                      <a:r>
                        <a:rPr lang="en" sz="1400"/>
                        <a:t>  z </a:t>
                      </a:r>
                      <a:r>
                        <a:rPr lang="en" sz="1400">
                          <a:solidFill>
                            <a:schemeClr val="dk1"/>
                          </a:solidFill>
                          <a:latin typeface="Calibri"/>
                          <a:ea typeface="Calibri"/>
                          <a:cs typeface="Calibri"/>
                          <a:sym typeface="Calibri"/>
                        </a:rPr>
                        <a:t>=</a:t>
                      </a:r>
                      <a:r>
                        <a:rPr lang="en" sz="1400"/>
                        <a:t> x </a:t>
                      </a:r>
                      <a:r>
                        <a:rPr lang="en" sz="1400">
                          <a:solidFill>
                            <a:schemeClr val="dk1"/>
                          </a:solidFill>
                          <a:latin typeface="Calibri"/>
                          <a:ea typeface="Calibri"/>
                          <a:cs typeface="Calibri"/>
                          <a:sym typeface="Calibri"/>
                        </a:rPr>
                        <a:t>+</a:t>
                      </a:r>
                      <a:r>
                        <a:rPr lang="en" sz="1400"/>
                        <a:t> y</a:t>
                      </a:r>
                      <a:r>
                        <a:rPr lang="en" sz="1400">
                          <a:solidFill>
                            <a:schemeClr val="dk1"/>
                          </a:solidFill>
                          <a:latin typeface="Calibri"/>
                          <a:ea typeface="Calibri"/>
                          <a:cs typeface="Calibri"/>
                          <a:sym typeface="Calibri"/>
                        </a:rPr>
                        <a:t>;</a:t>
                      </a:r>
                      <a:r>
                        <a:rPr lang="en" sz="1400"/>
                        <a:t> </a:t>
                      </a:r>
                      <a:r>
                        <a:rPr lang="en" sz="1400">
                          <a:solidFill>
                            <a:schemeClr val="dk1"/>
                          </a:solidFill>
                          <a:latin typeface="Calibri"/>
                          <a:ea typeface="Calibri"/>
                          <a:cs typeface="Calibri"/>
                          <a:sym typeface="Calibri"/>
                        </a:rPr>
                        <a:t>System</a:t>
                      </a:r>
                      <a:r>
                        <a:rPr lang="en" sz="1400"/>
                        <a:t>.</a:t>
                      </a:r>
                      <a:r>
                        <a:rPr lang="en" sz="1400">
                          <a:solidFill>
                            <a:schemeClr val="dk1"/>
                          </a:solidFill>
                          <a:latin typeface="Calibri"/>
                          <a:ea typeface="Calibri"/>
                          <a:cs typeface="Calibri"/>
                          <a:sym typeface="Calibri"/>
                        </a:rPr>
                        <a:t>out</a:t>
                      </a:r>
                      <a:r>
                        <a:rPr lang="en" sz="1400"/>
                        <a:t>.</a:t>
                      </a:r>
                      <a:r>
                        <a:rPr lang="en" sz="1400">
                          <a:solidFill>
                            <a:schemeClr val="dk1"/>
                          </a:solidFill>
                          <a:latin typeface="Calibri"/>
                          <a:ea typeface="Calibri"/>
                          <a:cs typeface="Calibri"/>
                          <a:sym typeface="Calibri"/>
                        </a:rPr>
                        <a:t>println("Sum of entered integers = "+</a:t>
                      </a:r>
                      <a:r>
                        <a:rPr lang="en" sz="1400"/>
                        <a:t>z</a:t>
                      </a:r>
                      <a:r>
                        <a:rPr lang="en" sz="1400">
                          <a:solidFill>
                            <a:schemeClr val="dk1"/>
                          </a:solidFill>
                          <a:latin typeface="Calibri"/>
                          <a:ea typeface="Calibri"/>
                          <a:cs typeface="Calibri"/>
                          <a:sym typeface="Calibri"/>
                        </a:rPr>
                        <a:t>);</a:t>
                      </a:r>
                      <a:r>
                        <a:rPr lang="en" sz="1400"/>
                        <a:t> </a:t>
                      </a:r>
                      <a:r>
                        <a:rPr lang="en" sz="1400">
                          <a:solidFill>
                            <a:schemeClr val="dk1"/>
                          </a:solidFill>
                          <a:latin typeface="Calibri"/>
                          <a:ea typeface="Calibri"/>
                          <a:cs typeface="Calibri"/>
                          <a:sym typeface="Calibri"/>
                        </a:rPr>
                        <a:t>}</a:t>
                      </a:r>
                      <a:r>
                        <a:rPr lang="en" sz="1400"/>
                        <a:t> </a:t>
                      </a:r>
                      <a:r>
                        <a:rPr lang="en" sz="1400">
                          <a:solidFill>
                            <a:schemeClr val="dk1"/>
                          </a:solidFill>
                          <a:latin typeface="Calibri"/>
                          <a:ea typeface="Calibri"/>
                          <a:cs typeface="Calibri"/>
                          <a:sym typeface="Calibri"/>
                        </a:rPr>
                        <a:t>}</a:t>
                      </a:r>
                      <a:endParaRPr sz="1400"/>
                    </a:p>
                  </a:txBody>
                  <a:tcPr marL="91450" marR="91450" marT="34300" marB="34300"/>
                </a:tc>
                <a:tc>
                  <a:txBody>
                    <a:bodyPr/>
                    <a:lstStyle/>
                    <a:p>
                      <a:pPr marL="0" marR="0" lvl="0" indent="0" algn="l" rtl="0">
                        <a:spcBef>
                          <a:spcPts val="0"/>
                        </a:spcBef>
                        <a:spcAft>
                          <a:spcPts val="0"/>
                        </a:spcAft>
                        <a:buNone/>
                      </a:pPr>
                      <a:r>
                        <a:rPr lang="en" sz="1400"/>
                        <a:t>a=10</a:t>
                      </a:r>
                      <a:endParaRPr sz="1100"/>
                    </a:p>
                    <a:p>
                      <a:pPr marL="0" marR="0" lvl="0" indent="0" algn="l" rtl="0">
                        <a:spcBef>
                          <a:spcPts val="0"/>
                        </a:spcBef>
                        <a:spcAft>
                          <a:spcPts val="0"/>
                        </a:spcAft>
                        <a:buNone/>
                      </a:pPr>
                      <a:r>
                        <a:rPr lang="en" sz="1400"/>
                        <a:t>b=10</a:t>
                      </a:r>
                      <a:endParaRPr sz="1100"/>
                    </a:p>
                    <a:p>
                      <a:pPr marL="0" marR="0" lvl="0" indent="0" algn="l" rtl="0">
                        <a:spcBef>
                          <a:spcPts val="0"/>
                        </a:spcBef>
                        <a:spcAft>
                          <a:spcPts val="0"/>
                        </a:spcAft>
                        <a:buNone/>
                      </a:pPr>
                      <a:r>
                        <a:rPr lang="en" sz="1400"/>
                        <a:t>c=a+b</a:t>
                      </a:r>
                      <a:endParaRPr sz="1400"/>
                    </a:p>
                    <a:p>
                      <a:pPr marL="0" marR="0" lvl="0" indent="0" algn="l" rtl="0">
                        <a:spcBef>
                          <a:spcPts val="0"/>
                        </a:spcBef>
                        <a:spcAft>
                          <a:spcPts val="0"/>
                        </a:spcAft>
                        <a:buNone/>
                      </a:pPr>
                      <a:r>
                        <a:rPr lang="en" sz="1400"/>
                        <a:t>print ( “Sum is” ,c)</a:t>
                      </a:r>
                      <a:endParaRPr sz="1400"/>
                    </a:p>
                  </a:txBody>
                  <a:tcPr marL="91450" marR="91450" marT="34300" marB="34300"/>
                </a:tc>
                <a:extLst>
                  <a:ext uri="{0D108BD9-81ED-4DB2-BD59-A6C34878D82A}">
                    <a16:rowId xmlns:a16="http://schemas.microsoft.com/office/drawing/2014/main" val="10001"/>
                  </a:ext>
                </a:extLst>
              </a:tr>
            </a:tbl>
          </a:graphicData>
        </a:graphic>
      </p:graphicFrame>
      <p:sp>
        <p:nvSpPr>
          <p:cNvPr id="413" name="Google Shape;413;p59"/>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body" idx="1"/>
          </p:nvPr>
        </p:nvSpPr>
        <p:spPr>
          <a:xfrm>
            <a:off x="457200" y="742950"/>
            <a:ext cx="8229600" cy="3394500"/>
          </a:xfrm>
          <a:prstGeom prst="rect">
            <a:avLst/>
          </a:prstGeom>
          <a:noFill/>
          <a:ln>
            <a:noFill/>
          </a:ln>
        </p:spPr>
        <p:txBody>
          <a:bodyPr spcFirstLastPara="1" wrap="square" lIns="91425" tIns="45700" rIns="91425" bIns="45700" anchor="t" anchorCtr="0">
            <a:normAutofit/>
          </a:bodyPr>
          <a:lstStyle/>
          <a:p>
            <a:pPr marL="342900" lvl="0" indent="-342900" algn="ctr" rtl="0">
              <a:spcBef>
                <a:spcPts val="0"/>
              </a:spcBef>
              <a:spcAft>
                <a:spcPts val="0"/>
              </a:spcAft>
              <a:buClr>
                <a:schemeClr val="dk1"/>
              </a:buClr>
              <a:buSzPts val="5400"/>
              <a:buNone/>
            </a:pPr>
            <a:endParaRPr sz="5400" b="1">
              <a:solidFill>
                <a:srgbClr val="FF0000"/>
              </a:solidFill>
            </a:endParaRPr>
          </a:p>
          <a:p>
            <a:pPr marL="342900" lvl="0" indent="-342900" algn="ctr" rtl="0">
              <a:spcBef>
                <a:spcPts val="1080"/>
              </a:spcBef>
              <a:spcAft>
                <a:spcPts val="1200"/>
              </a:spcAft>
              <a:buClr>
                <a:srgbClr val="FF0000"/>
              </a:buClr>
              <a:buSzPts val="5400"/>
              <a:buNone/>
            </a:pPr>
            <a:r>
              <a:rPr lang="en" sz="5400" b="1">
                <a:solidFill>
                  <a:srgbClr val="FF0000"/>
                </a:solidFill>
              </a:rPr>
              <a:t>Lesson 3: Whitespace &amp;             comments</a:t>
            </a:r>
            <a:endParaRPr sz="54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b="1">
                <a:solidFill>
                  <a:srgbClr val="FF0000"/>
                </a:solidFill>
              </a:rPr>
              <a:t>Whitespace(Indentation)</a:t>
            </a:r>
            <a:endParaRPr b="1">
              <a:solidFill>
                <a:srgbClr val="FF0000"/>
              </a:solidFill>
            </a:endParaRPr>
          </a:p>
        </p:txBody>
      </p:sp>
      <p:sp>
        <p:nvSpPr>
          <p:cNvPr id="425" name="Google Shape;425;p61"/>
          <p:cNvSpPr txBox="1">
            <a:spLocks noGrp="1"/>
          </p:cNvSpPr>
          <p:nvPr>
            <p:ph type="body" idx="1"/>
          </p:nvPr>
        </p:nvSpPr>
        <p:spPr>
          <a:xfrm>
            <a:off x="533400" y="1085850"/>
            <a:ext cx="8229600" cy="3394500"/>
          </a:xfrm>
          <a:prstGeom prst="rect">
            <a:avLst/>
          </a:prstGeom>
          <a:noFill/>
          <a:ln>
            <a:noFill/>
          </a:ln>
        </p:spPr>
        <p:txBody>
          <a:bodyPr spcFirstLastPara="1" wrap="square" lIns="91425" tIns="45700" rIns="91425" bIns="45700" anchor="t" anchorCtr="0">
            <a:normAutofit/>
          </a:bodyPr>
          <a:lstStyle/>
          <a:p>
            <a:pPr marL="342900" lvl="0" indent="-281940" algn="l" rtl="0">
              <a:spcBef>
                <a:spcPts val="0"/>
              </a:spcBef>
              <a:spcAft>
                <a:spcPts val="0"/>
              </a:spcAft>
              <a:buClr>
                <a:schemeClr val="dk1"/>
              </a:buClr>
              <a:buSzPts val="2000"/>
              <a:buChar char="●"/>
            </a:pPr>
            <a:r>
              <a:rPr lang="en" sz="2000"/>
              <a:t>Whitespace is very important in Python .It is used to structure code. </a:t>
            </a:r>
            <a:endParaRPr sz="2000"/>
          </a:p>
          <a:p>
            <a:pPr marL="342900" lvl="0" indent="-281940" algn="l" rtl="0">
              <a:lnSpc>
                <a:spcPct val="90000"/>
              </a:lnSpc>
              <a:spcBef>
                <a:spcPts val="592"/>
              </a:spcBef>
              <a:spcAft>
                <a:spcPts val="0"/>
              </a:spcAft>
              <a:buClr>
                <a:schemeClr val="dk1"/>
              </a:buClr>
              <a:buSzPts val="2000"/>
              <a:buChar char="●"/>
            </a:pPr>
            <a:r>
              <a:rPr lang="en" sz="2000"/>
              <a:t>Python uses </a:t>
            </a:r>
            <a:r>
              <a:rPr lang="en" sz="2000" b="1" i="1" u="sng"/>
              <a:t>indentation</a:t>
            </a:r>
            <a:r>
              <a:rPr lang="en" sz="2000"/>
              <a:t> instead of braces to determine the scope of expressions</a:t>
            </a:r>
            <a:endParaRPr sz="2000"/>
          </a:p>
          <a:p>
            <a:pPr marL="342900" lvl="0" indent="-281940" algn="l" rtl="0">
              <a:lnSpc>
                <a:spcPct val="90000"/>
              </a:lnSpc>
              <a:spcBef>
                <a:spcPts val="592"/>
              </a:spcBef>
              <a:spcAft>
                <a:spcPts val="0"/>
              </a:spcAft>
              <a:buClr>
                <a:schemeClr val="dk1"/>
              </a:buClr>
              <a:buSzPts val="2000"/>
              <a:buChar char="●"/>
            </a:pPr>
            <a:r>
              <a:rPr lang="en" sz="2000"/>
              <a:t>All lines must be indented the same amount to be part of the scope (or indented more if part of an inner scope)</a:t>
            </a:r>
            <a:endParaRPr sz="2000"/>
          </a:p>
          <a:p>
            <a:pPr marL="342900" lvl="0" indent="-281940" algn="l" rtl="0">
              <a:lnSpc>
                <a:spcPct val="90000"/>
              </a:lnSpc>
              <a:spcBef>
                <a:spcPts val="592"/>
              </a:spcBef>
              <a:spcAft>
                <a:spcPts val="1200"/>
              </a:spcAft>
              <a:buClr>
                <a:schemeClr val="dk1"/>
              </a:buClr>
              <a:buSzPts val="2000"/>
              <a:buChar char="●"/>
            </a:pPr>
            <a:r>
              <a:rPr lang="en" sz="2000"/>
              <a:t>This </a:t>
            </a:r>
            <a:r>
              <a:rPr lang="en" sz="2000" b="1"/>
              <a:t>forces</a:t>
            </a:r>
            <a:r>
              <a:rPr lang="en" sz="2000"/>
              <a:t> the programmer to use proper indentation since the indenting is part of the program!</a:t>
            </a:r>
            <a:endParaRPr sz="2000"/>
          </a:p>
        </p:txBody>
      </p:sp>
      <p:pic>
        <p:nvPicPr>
          <p:cNvPr id="426" name="Google Shape;426;p61"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427" name="Google Shape;427;p6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33" name="Google Shape;433;p62"/>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pic>
        <p:nvPicPr>
          <p:cNvPr id="434" name="Google Shape;434;p62"/>
          <p:cNvPicPr preferRelativeResize="0"/>
          <p:nvPr/>
        </p:nvPicPr>
        <p:blipFill rotWithShape="1">
          <a:blip r:embed="rId3">
            <a:alphaModFix/>
          </a:blip>
          <a:srcRect/>
          <a:stretch/>
        </p:blipFill>
        <p:spPr>
          <a:xfrm>
            <a:off x="990600" y="46058"/>
            <a:ext cx="5112586" cy="4940939"/>
          </a:xfrm>
          <a:prstGeom prst="rect">
            <a:avLst/>
          </a:prstGeom>
          <a:noFill/>
          <a:ln>
            <a:noFill/>
          </a:ln>
        </p:spPr>
      </p:pic>
      <p:sp>
        <p:nvSpPr>
          <p:cNvPr id="435" name="Google Shape;435;p6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1"/>
              <a:t>Indentation</a:t>
            </a:r>
            <a:endParaRPr b="1"/>
          </a:p>
        </p:txBody>
      </p:sp>
      <p:sp>
        <p:nvSpPr>
          <p:cNvPr id="441" name="Google Shape;441;p63"/>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B050"/>
              </a:buClr>
              <a:buSzPct val="177777"/>
              <a:buNone/>
            </a:pPr>
            <a:r>
              <a:rPr lang="en">
                <a:solidFill>
                  <a:srgbClr val="00B050"/>
                </a:solidFill>
              </a:rPr>
              <a:t>if 5 &gt; 2:</a:t>
            </a:r>
            <a:endParaRPr/>
          </a:p>
          <a:p>
            <a:pPr marL="342900" lvl="0" indent="-342900" algn="l" rtl="0">
              <a:spcBef>
                <a:spcPts val="592"/>
              </a:spcBef>
              <a:spcAft>
                <a:spcPts val="0"/>
              </a:spcAft>
              <a:buClr>
                <a:schemeClr val="dk1"/>
              </a:buClr>
              <a:buSzPct val="177777"/>
              <a:buNone/>
            </a:pPr>
            <a:r>
              <a:rPr lang="en"/>
              <a:t>		</a:t>
            </a:r>
            <a:r>
              <a:rPr lang="en">
                <a:solidFill>
                  <a:srgbClr val="C00000"/>
                </a:solidFill>
              </a:rPr>
              <a:t>print</a:t>
            </a:r>
            <a:r>
              <a:rPr lang="en"/>
              <a:t>("Five is greater than two!")</a:t>
            </a:r>
            <a:endParaRPr/>
          </a:p>
          <a:p>
            <a:pPr marL="342900" lvl="0" indent="-342900" algn="l" rtl="0">
              <a:spcBef>
                <a:spcPts val="592"/>
              </a:spcBef>
              <a:spcAft>
                <a:spcPts val="0"/>
              </a:spcAft>
              <a:buClr>
                <a:schemeClr val="dk1"/>
              </a:buClr>
              <a:buSzPct val="177777"/>
              <a:buNone/>
            </a:pPr>
            <a:endParaRPr/>
          </a:p>
          <a:p>
            <a:pPr marL="342900" lvl="0" indent="-342900" algn="l" rtl="0">
              <a:spcBef>
                <a:spcPts val="592"/>
              </a:spcBef>
              <a:spcAft>
                <a:spcPts val="0"/>
              </a:spcAft>
              <a:buClr>
                <a:srgbClr val="00B050"/>
              </a:buClr>
              <a:buSzPct val="177777"/>
              <a:buNone/>
            </a:pPr>
            <a:r>
              <a:rPr lang="en">
                <a:solidFill>
                  <a:srgbClr val="00B050"/>
                </a:solidFill>
              </a:rPr>
              <a:t>if 5 &gt; 2:</a:t>
            </a:r>
            <a:endParaRPr/>
          </a:p>
          <a:p>
            <a:pPr marL="342900" lvl="0" indent="-342900" algn="l" rtl="0">
              <a:spcBef>
                <a:spcPts val="592"/>
              </a:spcBef>
              <a:spcAft>
                <a:spcPts val="0"/>
              </a:spcAft>
              <a:buClr>
                <a:srgbClr val="C00000"/>
              </a:buClr>
              <a:buSzPct val="177777"/>
              <a:buNone/>
            </a:pPr>
            <a:r>
              <a:rPr lang="en">
                <a:solidFill>
                  <a:srgbClr val="C00000"/>
                </a:solidFill>
              </a:rPr>
              <a:t>print</a:t>
            </a:r>
            <a:r>
              <a:rPr lang="en"/>
              <a:t>("Five is greater than two!")</a:t>
            </a:r>
            <a:endParaRPr/>
          </a:p>
          <a:p>
            <a:pPr marL="342900" lvl="0" indent="-342900" algn="l" rtl="0">
              <a:spcBef>
                <a:spcPts val="592"/>
              </a:spcBef>
              <a:spcAft>
                <a:spcPts val="0"/>
              </a:spcAft>
              <a:buClr>
                <a:schemeClr val="dk1"/>
              </a:buClr>
              <a:buSzPct val="177777"/>
              <a:buNone/>
            </a:pPr>
            <a:endParaRPr/>
          </a:p>
          <a:p>
            <a:pPr marL="342900" lvl="0" indent="-342900" algn="l" rtl="0">
              <a:spcBef>
                <a:spcPts val="592"/>
              </a:spcBef>
              <a:spcAft>
                <a:spcPts val="1200"/>
              </a:spcAft>
              <a:buClr>
                <a:schemeClr val="dk1"/>
              </a:buClr>
              <a:buSzPct val="177777"/>
              <a:buNone/>
            </a:pPr>
            <a:r>
              <a:rPr lang="en"/>
              <a:t/>
            </a:r>
            <a:br>
              <a:rPr lang="en"/>
            </a:br>
            <a:r>
              <a:rPr lang="en"/>
              <a:t/>
            </a:r>
            <a:br>
              <a:rPr lang="en"/>
            </a:br>
            <a:endParaRPr/>
          </a:p>
        </p:txBody>
      </p:sp>
      <p:cxnSp>
        <p:nvCxnSpPr>
          <p:cNvPr id="442" name="Google Shape;442;p63"/>
          <p:cNvCxnSpPr/>
          <p:nvPr/>
        </p:nvCxnSpPr>
        <p:spPr>
          <a:xfrm rot="-5400000" flipH="1">
            <a:off x="6991350" y="1714500"/>
            <a:ext cx="342900" cy="45720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0"/>
              </a:srgbClr>
            </a:outerShdw>
          </a:effectLst>
        </p:spPr>
      </p:cxnSp>
      <p:cxnSp>
        <p:nvCxnSpPr>
          <p:cNvPr id="443" name="Google Shape;443;p63"/>
          <p:cNvCxnSpPr/>
          <p:nvPr/>
        </p:nvCxnSpPr>
        <p:spPr>
          <a:xfrm rot="10800000" flipH="1">
            <a:off x="7315200" y="1543050"/>
            <a:ext cx="838200" cy="57150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0"/>
              </a:srgbClr>
            </a:outerShdw>
          </a:effectLst>
        </p:spPr>
      </p:cxnSp>
      <p:cxnSp>
        <p:nvCxnSpPr>
          <p:cNvPr id="444" name="Google Shape;444;p63"/>
          <p:cNvCxnSpPr/>
          <p:nvPr/>
        </p:nvCxnSpPr>
        <p:spPr>
          <a:xfrm>
            <a:off x="6934200" y="2800350"/>
            <a:ext cx="1371600" cy="45720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0"/>
              </a:srgbClr>
            </a:outerShdw>
          </a:effectLst>
        </p:spPr>
      </p:cxnSp>
      <p:cxnSp>
        <p:nvCxnSpPr>
          <p:cNvPr id="445" name="Google Shape;445;p63"/>
          <p:cNvCxnSpPr/>
          <p:nvPr/>
        </p:nvCxnSpPr>
        <p:spPr>
          <a:xfrm rot="5400000">
            <a:off x="7143750" y="2647950"/>
            <a:ext cx="800100" cy="76200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0"/>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4"/>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b="1">
                <a:solidFill>
                  <a:srgbClr val="FF0000"/>
                </a:solidFill>
              </a:rPr>
              <a:t>Comments</a:t>
            </a:r>
            <a:endParaRPr b="1">
              <a:solidFill>
                <a:srgbClr val="FF0000"/>
              </a:solidFill>
            </a:endParaRPr>
          </a:p>
        </p:txBody>
      </p:sp>
      <p:sp>
        <p:nvSpPr>
          <p:cNvPr id="451" name="Google Shape;451;p64"/>
          <p:cNvSpPr txBox="1">
            <a:spLocks noGrp="1"/>
          </p:cNvSpPr>
          <p:nvPr>
            <p:ph type="body" idx="1"/>
          </p:nvPr>
        </p:nvSpPr>
        <p:spPr>
          <a:xfrm>
            <a:off x="457200" y="1028700"/>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Single Line Comment use #.</a:t>
            </a:r>
            <a:endParaRPr/>
          </a:p>
          <a:p>
            <a:pPr marL="342900" lvl="0" indent="-342900" algn="l" rtl="0">
              <a:spcBef>
                <a:spcPts val="640"/>
              </a:spcBef>
              <a:spcAft>
                <a:spcPts val="0"/>
              </a:spcAft>
              <a:buClr>
                <a:schemeClr val="dk1"/>
              </a:buClr>
              <a:buSzPts val="3200"/>
              <a:buChar char="●"/>
            </a:pPr>
            <a:r>
              <a:rPr lang="en"/>
              <a:t>Entire line till the end should be treated as comment</a:t>
            </a:r>
            <a:endParaRPr/>
          </a:p>
          <a:p>
            <a:pPr marL="342900" lvl="0" indent="-3429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1200"/>
              </a:spcAft>
              <a:buClr>
                <a:schemeClr val="dk1"/>
              </a:buClr>
              <a:buSzPts val="3200"/>
              <a:buNone/>
            </a:pPr>
            <a:endParaRPr/>
          </a:p>
        </p:txBody>
      </p:sp>
      <p:pic>
        <p:nvPicPr>
          <p:cNvPr id="452" name="Google Shape;452;p64" descr="Image result for comments in python"/>
          <p:cNvPicPr preferRelativeResize="0"/>
          <p:nvPr/>
        </p:nvPicPr>
        <p:blipFill rotWithShape="1">
          <a:blip r:embed="rId3">
            <a:alphaModFix/>
          </a:blip>
          <a:srcRect/>
          <a:stretch/>
        </p:blipFill>
        <p:spPr>
          <a:xfrm>
            <a:off x="762000" y="2343150"/>
            <a:ext cx="746760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 – I Introduction to Python</a:t>
            </a:r>
            <a:endParaRPr/>
          </a:p>
        </p:txBody>
      </p:sp>
      <p:sp>
        <p:nvSpPr>
          <p:cNvPr id="104" name="Google Shape;104;p20"/>
          <p:cNvSpPr txBox="1">
            <a:spLocks noGrp="1"/>
          </p:cNvSpPr>
          <p:nvPr>
            <p:ph type="body" idx="1"/>
          </p:nvPr>
        </p:nvSpPr>
        <p:spPr>
          <a:xfrm>
            <a:off x="311700" y="792325"/>
            <a:ext cx="8520600" cy="37767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a:t>Using the Python interpreter, Variables, Identifiers and Keywords, Numbers and Expressions.</a:t>
            </a:r>
            <a:endParaRPr/>
          </a:p>
          <a:p>
            <a:pPr marL="0" lvl="0" indent="0" algn="just" rtl="0">
              <a:spcBef>
                <a:spcPts val="1200"/>
              </a:spcBef>
              <a:spcAft>
                <a:spcPts val="12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5"/>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b="1">
                <a:solidFill>
                  <a:srgbClr val="FF0000"/>
                </a:solidFill>
              </a:rPr>
              <a:t>Comments</a:t>
            </a:r>
            <a:endParaRPr b="1">
              <a:solidFill>
                <a:srgbClr val="FF0000"/>
              </a:solidFill>
            </a:endParaRPr>
          </a:p>
        </p:txBody>
      </p:sp>
      <p:sp>
        <p:nvSpPr>
          <p:cNvPr id="458" name="Google Shape;458;p65"/>
          <p:cNvSpPr txBox="1">
            <a:spLocks noGrp="1"/>
          </p:cNvSpPr>
          <p:nvPr>
            <p:ph type="body" idx="1"/>
          </p:nvPr>
        </p:nvSpPr>
        <p:spPr>
          <a:xfrm>
            <a:off x="457200" y="900127"/>
            <a:ext cx="8229600" cy="3034200"/>
          </a:xfrm>
          <a:prstGeom prst="rect">
            <a:avLst/>
          </a:prstGeom>
          <a:noFill/>
          <a:ln>
            <a:noFill/>
          </a:ln>
        </p:spPr>
        <p:txBody>
          <a:bodyPr spcFirstLastPara="1" wrap="square" lIns="91425" tIns="45700" rIns="91425" bIns="45700" anchor="t" anchorCtr="0">
            <a:normAutofit/>
          </a:bodyPr>
          <a:lstStyle/>
          <a:p>
            <a:pPr marL="342900" lvl="0" indent="-383665" algn="l" rtl="0">
              <a:spcBef>
                <a:spcPts val="0"/>
              </a:spcBef>
              <a:spcAft>
                <a:spcPts val="0"/>
              </a:spcAft>
              <a:buClr>
                <a:schemeClr val="dk1"/>
              </a:buClr>
              <a:buSzPts val="3842"/>
              <a:buChar char="●"/>
            </a:pPr>
            <a:r>
              <a:rPr lang="en" sz="2441"/>
              <a:t>Multi Line Comment  use “””       “”” OR ‘’’     ‘’’</a:t>
            </a:r>
            <a:endParaRPr sz="2441"/>
          </a:p>
          <a:p>
            <a:pPr marL="342900" lvl="0" indent="-383665" algn="l" rtl="0">
              <a:spcBef>
                <a:spcPts val="640"/>
              </a:spcBef>
              <a:spcAft>
                <a:spcPts val="0"/>
              </a:spcAft>
              <a:buClr>
                <a:schemeClr val="dk1"/>
              </a:buClr>
              <a:buSzPts val="3842"/>
              <a:buChar char="●"/>
            </a:pPr>
            <a:r>
              <a:rPr lang="en" sz="2441"/>
              <a:t>Enclose a block of line as comments.</a:t>
            </a:r>
            <a:endParaRPr sz="2441"/>
          </a:p>
          <a:p>
            <a:pPr marL="342900" lvl="0" indent="-342900" algn="l" rtl="0">
              <a:spcBef>
                <a:spcPts val="640"/>
              </a:spcBef>
              <a:spcAft>
                <a:spcPts val="0"/>
              </a:spcAft>
              <a:buClr>
                <a:schemeClr val="dk1"/>
              </a:buClr>
              <a:buSzPts val="3200"/>
              <a:buNone/>
            </a:pPr>
            <a:endParaRPr sz="2441"/>
          </a:p>
          <a:p>
            <a:pPr marL="342900" lvl="0" indent="-342900" algn="l" rtl="0">
              <a:spcBef>
                <a:spcPts val="640"/>
              </a:spcBef>
              <a:spcAft>
                <a:spcPts val="0"/>
              </a:spcAft>
              <a:buClr>
                <a:srgbClr val="00B050"/>
              </a:buClr>
              <a:buSzPts val="3200"/>
              <a:buNone/>
            </a:pPr>
            <a:r>
              <a:rPr lang="en" sz="2441">
                <a:solidFill>
                  <a:srgbClr val="00B050"/>
                </a:solidFill>
              </a:rPr>
              <a:t>"""This is also a perfect example of multi-line comments"""</a:t>
            </a:r>
            <a:endParaRPr sz="2441" b="1">
              <a:solidFill>
                <a:srgbClr val="00B050"/>
              </a:solidFill>
            </a:endParaRPr>
          </a:p>
          <a:p>
            <a:pPr marL="342900" lvl="0" indent="-342900" algn="l" rtl="0">
              <a:spcBef>
                <a:spcPts val="640"/>
              </a:spcBef>
              <a:spcAft>
                <a:spcPts val="0"/>
              </a:spcAft>
              <a:buClr>
                <a:schemeClr val="dk1"/>
              </a:buClr>
              <a:buSzPts val="3200"/>
              <a:buNone/>
            </a:pPr>
            <a:endParaRPr/>
          </a:p>
          <a:p>
            <a:pPr marL="342900" lvl="0" indent="-139700" algn="l" rtl="0">
              <a:spcBef>
                <a:spcPts val="640"/>
              </a:spcBef>
              <a:spcAft>
                <a:spcPts val="1200"/>
              </a:spcAft>
              <a:buClr>
                <a:schemeClr val="dk1"/>
              </a:buClr>
              <a:buSzPts val="3200"/>
              <a:buNone/>
            </a:pPr>
            <a:endParaRPr/>
          </a:p>
        </p:txBody>
      </p:sp>
      <p:sp>
        <p:nvSpPr>
          <p:cNvPr id="459" name="Google Shape;459;p6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6"/>
          <p:cNvSpPr/>
          <p:nvPr/>
        </p:nvSpPr>
        <p:spPr>
          <a:xfrm>
            <a:off x="762000" y="971550"/>
            <a:ext cx="7543800" cy="2746800"/>
          </a:xfrm>
          <a:prstGeom prst="rect">
            <a:avLst/>
          </a:prstGeom>
          <a:noFill/>
          <a:ln>
            <a:noFill/>
          </a:ln>
        </p:spPr>
        <p:txBody>
          <a:bodyPr spcFirstLastPara="1" wrap="square" lIns="91425" tIns="45700" rIns="91425" bIns="45700" anchor="t" anchorCtr="0">
            <a:noAutofit/>
          </a:bodyPr>
          <a:lstStyle/>
          <a:p>
            <a:pPr marL="0" marR="0" lvl="0" indent="-165100" algn="just" rtl="0">
              <a:spcBef>
                <a:spcPts val="0"/>
              </a:spcBef>
              <a:spcAft>
                <a:spcPts val="0"/>
              </a:spcAft>
              <a:buClr>
                <a:schemeClr val="dk1"/>
              </a:buClr>
              <a:buSzPts val="2600"/>
              <a:buFont typeface="Cambria"/>
              <a:buChar char="•"/>
            </a:pPr>
            <a:r>
              <a:rPr lang="en" sz="2600">
                <a:solidFill>
                  <a:schemeClr val="dk1"/>
                </a:solidFill>
                <a:latin typeface="Cambria"/>
                <a:ea typeface="Cambria"/>
                <a:cs typeface="Cambria"/>
                <a:sym typeface="Cambria"/>
              </a:rPr>
              <a:t>     Docstring is short for documentation string.</a:t>
            </a:r>
            <a:endParaRPr sz="1200">
              <a:latin typeface="Cambria"/>
              <a:ea typeface="Cambria"/>
              <a:cs typeface="Cambria"/>
              <a:sym typeface="Cambria"/>
            </a:endParaRPr>
          </a:p>
          <a:p>
            <a:pPr marL="0" marR="0" lvl="0" indent="-165100" algn="just" rtl="0">
              <a:spcBef>
                <a:spcPts val="0"/>
              </a:spcBef>
              <a:spcAft>
                <a:spcPts val="0"/>
              </a:spcAft>
              <a:buClr>
                <a:schemeClr val="dk1"/>
              </a:buClr>
              <a:buSzPts val="2600"/>
              <a:buFont typeface="Cambria"/>
              <a:buChar char="•"/>
            </a:pPr>
            <a:r>
              <a:rPr lang="en" sz="2600">
                <a:solidFill>
                  <a:schemeClr val="dk1"/>
                </a:solidFill>
                <a:latin typeface="Cambria"/>
                <a:ea typeface="Cambria"/>
                <a:cs typeface="Cambria"/>
                <a:sym typeface="Cambria"/>
              </a:rPr>
              <a:t>     It is a </a:t>
            </a:r>
            <a:r>
              <a:rPr lang="en" sz="2600" u="sng">
                <a:solidFill>
                  <a:schemeClr val="dk1"/>
                </a:solidFill>
                <a:latin typeface="Cambria"/>
                <a:ea typeface="Cambria"/>
                <a:cs typeface="Cambria"/>
                <a:sym typeface="Cambri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string</a:t>
            </a:r>
            <a:r>
              <a:rPr lang="en" sz="2600">
                <a:solidFill>
                  <a:schemeClr val="dk1"/>
                </a:solidFill>
                <a:latin typeface="Cambria"/>
                <a:ea typeface="Cambria"/>
                <a:cs typeface="Cambria"/>
                <a:sym typeface="Cambria"/>
              </a:rPr>
              <a:t> that occurs as the first statement</a:t>
            </a:r>
            <a:endParaRPr sz="1200">
              <a:latin typeface="Cambria"/>
              <a:ea typeface="Cambria"/>
              <a:cs typeface="Cambria"/>
              <a:sym typeface="Cambria"/>
            </a:endParaRPr>
          </a:p>
          <a:p>
            <a:pPr marL="0" marR="0" lvl="0" indent="0" algn="just" rtl="0">
              <a:spcBef>
                <a:spcPts val="0"/>
              </a:spcBef>
              <a:spcAft>
                <a:spcPts val="0"/>
              </a:spcAft>
              <a:buNone/>
            </a:pPr>
            <a:r>
              <a:rPr lang="en" sz="2600">
                <a:solidFill>
                  <a:schemeClr val="dk1"/>
                </a:solidFill>
                <a:latin typeface="Cambria"/>
                <a:ea typeface="Cambria"/>
                <a:cs typeface="Cambria"/>
                <a:sym typeface="Cambria"/>
              </a:rPr>
              <a:t>in a module, function, class, or method definition.</a:t>
            </a:r>
            <a:endParaRPr sz="1200">
              <a:latin typeface="Cambria"/>
              <a:ea typeface="Cambria"/>
              <a:cs typeface="Cambria"/>
              <a:sym typeface="Cambria"/>
            </a:endParaRPr>
          </a:p>
          <a:p>
            <a:pPr marL="0" marR="0" lvl="0" indent="-165100" algn="just" rtl="0">
              <a:spcBef>
                <a:spcPts val="0"/>
              </a:spcBef>
              <a:spcAft>
                <a:spcPts val="0"/>
              </a:spcAft>
              <a:buClr>
                <a:schemeClr val="dk1"/>
              </a:buClr>
              <a:buSzPts val="2600"/>
              <a:buFont typeface="Cambria"/>
              <a:buChar char="•"/>
            </a:pPr>
            <a:r>
              <a:rPr lang="en" sz="2600">
                <a:solidFill>
                  <a:schemeClr val="dk1"/>
                </a:solidFill>
                <a:latin typeface="Cambria"/>
                <a:ea typeface="Cambria"/>
                <a:cs typeface="Cambria"/>
                <a:sym typeface="Cambria"/>
              </a:rPr>
              <a:t>      We must write what a function/class does in the docstring.</a:t>
            </a:r>
            <a:endParaRPr sz="1200">
              <a:latin typeface="Cambria"/>
              <a:ea typeface="Cambria"/>
              <a:cs typeface="Cambria"/>
              <a:sym typeface="Cambria"/>
            </a:endParaRPr>
          </a:p>
          <a:p>
            <a:pPr marL="0" marR="0" lvl="0" indent="-165100" algn="just" rtl="0">
              <a:spcBef>
                <a:spcPts val="0"/>
              </a:spcBef>
              <a:spcAft>
                <a:spcPts val="0"/>
              </a:spcAft>
              <a:buClr>
                <a:schemeClr val="dk1"/>
              </a:buClr>
              <a:buSzPts val="2600"/>
              <a:buFont typeface="Cambria"/>
              <a:buChar char="•"/>
            </a:pPr>
            <a:r>
              <a:rPr lang="en" sz="2600">
                <a:solidFill>
                  <a:schemeClr val="dk1"/>
                </a:solidFill>
                <a:latin typeface="Cambria"/>
                <a:ea typeface="Cambria"/>
                <a:cs typeface="Cambria"/>
                <a:sym typeface="Cambria"/>
              </a:rPr>
              <a:t>      Triple quotes are used while writing docstrings. For example:</a:t>
            </a:r>
            <a:endParaRPr sz="1200">
              <a:latin typeface="Cambria"/>
              <a:ea typeface="Cambria"/>
              <a:cs typeface="Cambria"/>
              <a:sym typeface="Cambria"/>
            </a:endParaRPr>
          </a:p>
          <a:p>
            <a:pPr marL="0" marR="0" lvl="0" indent="0" algn="just" rtl="0">
              <a:spcBef>
                <a:spcPts val="0"/>
              </a:spcBef>
              <a:spcAft>
                <a:spcPts val="0"/>
              </a:spcAft>
              <a:buNone/>
            </a:pPr>
            <a:r>
              <a:rPr lang="en" sz="1600">
                <a:solidFill>
                  <a:schemeClr val="dk1"/>
                </a:solidFill>
                <a:latin typeface="Cambria"/>
                <a:ea typeface="Cambria"/>
                <a:cs typeface="Cambria"/>
                <a:sym typeface="Cambria"/>
              </a:rPr>
              <a:t/>
            </a:r>
            <a:br>
              <a:rPr lang="en" sz="1600">
                <a:solidFill>
                  <a:schemeClr val="dk1"/>
                </a:solidFill>
                <a:latin typeface="Cambria"/>
                <a:ea typeface="Cambria"/>
                <a:cs typeface="Cambria"/>
                <a:sym typeface="Cambria"/>
              </a:rPr>
            </a:br>
            <a:endParaRPr sz="1600">
              <a:solidFill>
                <a:schemeClr val="dk1"/>
              </a:solidFill>
              <a:latin typeface="Cambria"/>
              <a:ea typeface="Cambria"/>
              <a:cs typeface="Cambria"/>
              <a:sym typeface="Cambria"/>
            </a:endParaRPr>
          </a:p>
        </p:txBody>
      </p:sp>
      <p:sp>
        <p:nvSpPr>
          <p:cNvPr id="465" name="Google Shape;465;p66"/>
          <p:cNvSpPr/>
          <p:nvPr/>
        </p:nvSpPr>
        <p:spPr>
          <a:xfrm>
            <a:off x="2895600" y="285750"/>
            <a:ext cx="2477100" cy="5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000" b="1">
                <a:solidFill>
                  <a:srgbClr val="FF0000"/>
                </a:solidFill>
                <a:latin typeface="Calibri"/>
                <a:ea typeface="Calibri"/>
                <a:cs typeface="Calibri"/>
                <a:sym typeface="Calibri"/>
              </a:rPr>
              <a:t>Comments</a:t>
            </a:r>
            <a:endParaRPr sz="4000">
              <a:solidFill>
                <a:schemeClr val="dk1"/>
              </a:solidFill>
              <a:latin typeface="Calibri"/>
              <a:ea typeface="Calibri"/>
              <a:cs typeface="Calibri"/>
              <a:sym typeface="Calibri"/>
            </a:endParaRPr>
          </a:p>
        </p:txBody>
      </p:sp>
      <p:pic>
        <p:nvPicPr>
          <p:cNvPr id="466" name="Google Shape;466;p66"/>
          <p:cNvPicPr preferRelativeResize="0"/>
          <p:nvPr/>
        </p:nvPicPr>
        <p:blipFill rotWithShape="1">
          <a:blip r:embed="rId4">
            <a:alphaModFix/>
          </a:blip>
          <a:srcRect l="33967" t="52082" r="40262" b="32292"/>
          <a:stretch/>
        </p:blipFill>
        <p:spPr>
          <a:xfrm>
            <a:off x="2895600" y="3657600"/>
            <a:ext cx="4876801" cy="1485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72" name="Google Shape;472;p67"/>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pic>
        <p:nvPicPr>
          <p:cNvPr id="473" name="Google Shape;473;p67"/>
          <p:cNvPicPr preferRelativeResize="0"/>
          <p:nvPr/>
        </p:nvPicPr>
        <p:blipFill rotWithShape="1">
          <a:blip r:embed="rId3">
            <a:alphaModFix/>
          </a:blip>
          <a:srcRect/>
          <a:stretch/>
        </p:blipFill>
        <p:spPr>
          <a:xfrm>
            <a:off x="304800" y="400049"/>
            <a:ext cx="6322495" cy="4168931"/>
          </a:xfrm>
          <a:prstGeom prst="rect">
            <a:avLst/>
          </a:prstGeom>
          <a:noFill/>
          <a:ln>
            <a:noFill/>
          </a:ln>
        </p:spPr>
      </p:pic>
      <p:sp>
        <p:nvSpPr>
          <p:cNvPr id="474" name="Google Shape;474;p6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title"/>
          </p:nvPr>
        </p:nvSpPr>
        <p:spPr>
          <a:xfrm>
            <a:off x="457200" y="0"/>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Lesson 2: No Explicit Variables Declaration</a:t>
            </a:r>
            <a:endParaRPr/>
          </a:p>
        </p:txBody>
      </p:sp>
      <p:sp>
        <p:nvSpPr>
          <p:cNvPr id="481" name="Google Shape;481;p68"/>
          <p:cNvSpPr txBox="1">
            <a:spLocks noGrp="1"/>
          </p:cNvSpPr>
          <p:nvPr>
            <p:ph type="body" idx="1"/>
          </p:nvPr>
        </p:nvSpPr>
        <p:spPr>
          <a:xfrm>
            <a:off x="457200" y="1028700"/>
            <a:ext cx="8229600" cy="33945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 sz="2400"/>
              <a:t>Variables are nothing but reserved memory locations to store values. This means that when you create a variable you reserve some space in memory.</a:t>
            </a:r>
            <a:endParaRPr sz="2400"/>
          </a:p>
          <a:p>
            <a:pPr marL="342900" lvl="0" indent="-342900" algn="just" rtl="0">
              <a:spcBef>
                <a:spcPts val="480"/>
              </a:spcBef>
              <a:spcAft>
                <a:spcPts val="0"/>
              </a:spcAft>
              <a:buClr>
                <a:schemeClr val="dk1"/>
              </a:buClr>
              <a:buSzPts val="2400"/>
              <a:buChar char="●"/>
            </a:pPr>
            <a:r>
              <a:rPr lang="en" sz="2400"/>
              <a:t>Based on the data type of a variable, the interpreter allocates memory and decides what can be stored in the reserved memory. Therefore, by assigning different data types to variables, you can store integers, decimals or characters in these variables.</a:t>
            </a:r>
            <a:endParaRPr sz="2400"/>
          </a:p>
          <a:p>
            <a:pPr marL="342900" lvl="0" indent="-342900" algn="just" rtl="0">
              <a:spcBef>
                <a:spcPts val="480"/>
              </a:spcBef>
              <a:spcAft>
                <a:spcPts val="1200"/>
              </a:spcAft>
              <a:buClr>
                <a:schemeClr val="dk1"/>
              </a:buClr>
              <a:buSzPts val="2400"/>
              <a:buChar char="●"/>
            </a:pPr>
            <a:r>
              <a:rPr lang="en" sz="2400"/>
              <a:t>Python variables do not need explicit declaration to reserve memory space. The declaration happens automatically when you assign a value to a variable. The equal sign (=) is used to assign values to variables.</a:t>
            </a:r>
            <a:br>
              <a:rPr lang="en" sz="2400"/>
            </a:br>
            <a:endParaRPr sz="2400"/>
          </a:p>
        </p:txBody>
      </p:sp>
      <p:pic>
        <p:nvPicPr>
          <p:cNvPr id="482" name="Google Shape;482;p68"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Lesson 2: No Explicit Variables Declaration</a:t>
            </a:r>
            <a:endParaRPr/>
          </a:p>
        </p:txBody>
      </p:sp>
      <p:sp>
        <p:nvSpPr>
          <p:cNvPr id="488" name="Google Shape;488;p6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r>
              <a:rPr lang="en" b="1"/>
              <a:t>Examples :</a:t>
            </a:r>
            <a:endParaRPr/>
          </a:p>
          <a:p>
            <a:pPr marL="342900" lvl="0" indent="-342900" algn="just" rtl="0">
              <a:spcBef>
                <a:spcPts val="640"/>
              </a:spcBef>
              <a:spcAft>
                <a:spcPts val="0"/>
              </a:spcAft>
              <a:buClr>
                <a:schemeClr val="dk1"/>
              </a:buClr>
              <a:buSzPts val="3200"/>
              <a:buNone/>
            </a:pPr>
            <a:r>
              <a:rPr lang="en"/>
              <a:t>my_int=7</a:t>
            </a:r>
            <a:endParaRPr/>
          </a:p>
          <a:p>
            <a:pPr marL="342900" lvl="0" indent="-342900" algn="just" rtl="0">
              <a:spcBef>
                <a:spcPts val="640"/>
              </a:spcBef>
              <a:spcAft>
                <a:spcPts val="0"/>
              </a:spcAft>
              <a:buClr>
                <a:schemeClr val="dk1"/>
              </a:buClr>
              <a:buSzPts val="3200"/>
              <a:buNone/>
            </a:pPr>
            <a:r>
              <a:rPr lang="en"/>
              <a:t>my_float=1.23</a:t>
            </a:r>
            <a:endParaRPr/>
          </a:p>
          <a:p>
            <a:pPr marL="342900" lvl="0" indent="-342900" algn="l" rtl="0">
              <a:spcBef>
                <a:spcPts val="640"/>
              </a:spcBef>
              <a:spcAft>
                <a:spcPts val="1200"/>
              </a:spcAft>
              <a:buClr>
                <a:schemeClr val="dk1"/>
              </a:buClr>
              <a:buSzPts val="3200"/>
              <a:buNone/>
            </a:pPr>
            <a:r>
              <a:rPr lang="en"/>
              <a:t>my_bool=True </a:t>
            </a:r>
            <a:br>
              <a:rPr lang="en"/>
            </a:br>
            <a:endParaRPr/>
          </a:p>
        </p:txBody>
      </p:sp>
      <p:pic>
        <p:nvPicPr>
          <p:cNvPr id="489" name="Google Shape;489;p69"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95" name="Google Shape;495;p70"/>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496" name="Google Shape;496;p7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497" name="Google Shape;497;p70" descr="Image result for declaring and assigning value to the variable in python+ppt"/>
          <p:cNvPicPr preferRelativeResize="0"/>
          <p:nvPr/>
        </p:nvPicPr>
        <p:blipFill rotWithShape="1">
          <a:blip r:embed="rId3">
            <a:alphaModFix/>
          </a:blip>
          <a:srcRect/>
          <a:stretch/>
        </p:blipFill>
        <p:spPr>
          <a:xfrm>
            <a:off x="228600" y="0"/>
            <a:ext cx="89154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03" name="Google Shape;503;p71"/>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504" name="Google Shape;504;p7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505" name="Google Shape;505;p71" descr="Image result for declaring and assigning value to the variable in python+ppt"/>
          <p:cNvPicPr preferRelativeResize="0"/>
          <p:nvPr/>
        </p:nvPicPr>
        <p:blipFill rotWithShape="1">
          <a:blip r:embed="rId3">
            <a:alphaModFix/>
          </a:blip>
          <a:srcRect b="11111"/>
          <a:stretch/>
        </p:blipFill>
        <p:spPr>
          <a:xfrm>
            <a:off x="0" y="114300"/>
            <a:ext cx="9144000" cy="4857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Operators in Python</a:t>
            </a:r>
            <a:endParaRPr/>
          </a:p>
        </p:txBody>
      </p:sp>
      <p:sp>
        <p:nvSpPr>
          <p:cNvPr id="511" name="Google Shape;511;p72"/>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266700" algn="l" rtl="0">
              <a:spcBef>
                <a:spcPts val="0"/>
              </a:spcBef>
              <a:spcAft>
                <a:spcPts val="0"/>
              </a:spcAft>
              <a:buClr>
                <a:schemeClr val="dk1"/>
              </a:buClr>
              <a:buSzPts val="2000"/>
              <a:buChar char="●"/>
            </a:pPr>
            <a:r>
              <a:rPr lang="en" sz="2000"/>
              <a:t>Python language supports the following types of operators.</a:t>
            </a:r>
            <a:endParaRPr sz="2000"/>
          </a:p>
          <a:p>
            <a:pPr marL="742950" lvl="1" indent="-234950" algn="l" rtl="0">
              <a:spcBef>
                <a:spcPts val="560"/>
              </a:spcBef>
              <a:spcAft>
                <a:spcPts val="0"/>
              </a:spcAft>
              <a:buClr>
                <a:schemeClr val="dk1"/>
              </a:buClr>
              <a:buSzPts val="2000"/>
              <a:buChar char="○"/>
            </a:pPr>
            <a:r>
              <a:rPr lang="en" sz="2000"/>
              <a:t>Arithmetic Operators</a:t>
            </a:r>
            <a:endParaRPr sz="2000"/>
          </a:p>
          <a:p>
            <a:pPr marL="742950" lvl="1" indent="-234950" algn="l" rtl="0">
              <a:spcBef>
                <a:spcPts val="560"/>
              </a:spcBef>
              <a:spcAft>
                <a:spcPts val="0"/>
              </a:spcAft>
              <a:buClr>
                <a:schemeClr val="dk1"/>
              </a:buClr>
              <a:buSzPts val="2000"/>
              <a:buChar char="○"/>
            </a:pPr>
            <a:r>
              <a:rPr lang="en" sz="2000"/>
              <a:t>Comparison (Relational) Operators</a:t>
            </a:r>
            <a:endParaRPr sz="2000"/>
          </a:p>
          <a:p>
            <a:pPr marL="742950" lvl="1" indent="-234950" algn="l" rtl="0">
              <a:spcBef>
                <a:spcPts val="560"/>
              </a:spcBef>
              <a:spcAft>
                <a:spcPts val="0"/>
              </a:spcAft>
              <a:buClr>
                <a:schemeClr val="dk1"/>
              </a:buClr>
              <a:buSzPts val="2000"/>
              <a:buChar char="○"/>
            </a:pPr>
            <a:r>
              <a:rPr lang="en" sz="2000"/>
              <a:t>Assignment Operators</a:t>
            </a:r>
            <a:endParaRPr sz="2000"/>
          </a:p>
          <a:p>
            <a:pPr marL="742950" lvl="1" indent="-234950" algn="l" rtl="0">
              <a:spcBef>
                <a:spcPts val="560"/>
              </a:spcBef>
              <a:spcAft>
                <a:spcPts val="0"/>
              </a:spcAft>
              <a:buClr>
                <a:schemeClr val="dk1"/>
              </a:buClr>
              <a:buSzPts val="2000"/>
              <a:buChar char="○"/>
            </a:pPr>
            <a:r>
              <a:rPr lang="en" sz="2000"/>
              <a:t>Logical Operators</a:t>
            </a:r>
            <a:endParaRPr sz="2000"/>
          </a:p>
          <a:p>
            <a:pPr marL="742950" lvl="1" indent="-234950" algn="l" rtl="0">
              <a:spcBef>
                <a:spcPts val="560"/>
              </a:spcBef>
              <a:spcAft>
                <a:spcPts val="0"/>
              </a:spcAft>
              <a:buClr>
                <a:schemeClr val="dk1"/>
              </a:buClr>
              <a:buSzPts val="2000"/>
              <a:buChar char="○"/>
            </a:pPr>
            <a:r>
              <a:rPr lang="en" sz="2000"/>
              <a:t>Bitwise Operators</a:t>
            </a:r>
            <a:endParaRPr sz="2000"/>
          </a:p>
          <a:p>
            <a:pPr marL="742950" lvl="1" indent="-234950" algn="l" rtl="0">
              <a:spcBef>
                <a:spcPts val="560"/>
              </a:spcBef>
              <a:spcAft>
                <a:spcPts val="0"/>
              </a:spcAft>
              <a:buClr>
                <a:srgbClr val="FF0000"/>
              </a:buClr>
              <a:buSzPts val="2000"/>
              <a:buChar char="○"/>
            </a:pPr>
            <a:r>
              <a:rPr lang="en" sz="2000">
                <a:solidFill>
                  <a:srgbClr val="FF0000"/>
                </a:solidFill>
              </a:rPr>
              <a:t>Membership Operators</a:t>
            </a:r>
            <a:endParaRPr sz="2000"/>
          </a:p>
          <a:p>
            <a:pPr marL="742950" lvl="1" indent="-234950" algn="l" rtl="0">
              <a:spcBef>
                <a:spcPts val="560"/>
              </a:spcBef>
              <a:spcAft>
                <a:spcPts val="0"/>
              </a:spcAft>
              <a:buClr>
                <a:srgbClr val="FF0000"/>
              </a:buClr>
              <a:buSzPts val="2000"/>
              <a:buChar char="○"/>
            </a:pPr>
            <a:r>
              <a:rPr lang="en" sz="2000">
                <a:solidFill>
                  <a:srgbClr val="FF0000"/>
                </a:solidFill>
              </a:rPr>
              <a:t>Identity Operators</a:t>
            </a:r>
            <a:endParaRPr sz="2000"/>
          </a:p>
          <a:p>
            <a:pPr marL="342900" lvl="0" indent="-139700" algn="l" rtl="0">
              <a:spcBef>
                <a:spcPts val="640"/>
              </a:spcBef>
              <a:spcAft>
                <a:spcPts val="1200"/>
              </a:spcAft>
              <a:buClr>
                <a:schemeClr val="dk1"/>
              </a:buClr>
              <a:buSzPts val="3200"/>
              <a:buNone/>
            </a:pPr>
            <a:endParaRPr sz="2000"/>
          </a:p>
        </p:txBody>
      </p:sp>
      <p:pic>
        <p:nvPicPr>
          <p:cNvPr id="512" name="Google Shape;512;p72"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3"/>
          <p:cNvSpPr txBox="1">
            <a:spLocks noGrp="1"/>
          </p:cNvSpPr>
          <p:nvPr>
            <p:ph type="title"/>
          </p:nvPr>
        </p:nvSpPr>
        <p:spPr>
          <a:xfrm>
            <a:off x="457200" y="228600"/>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(Arithmetic Operator)</a:t>
            </a:r>
            <a:endParaRPr/>
          </a:p>
        </p:txBody>
      </p:sp>
      <p:sp>
        <p:nvSpPr>
          <p:cNvPr id="518" name="Google Shape;518;p73"/>
          <p:cNvSpPr txBox="1">
            <a:spLocks noGrp="1"/>
          </p:cNvSpPr>
          <p:nvPr>
            <p:ph type="body" idx="1"/>
          </p:nvPr>
        </p:nvSpPr>
        <p:spPr>
          <a:xfrm>
            <a:off x="457200" y="9763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Arithmetic operators are used to perform mathematical operations like addition, subtraction, multiplication etc.</a:t>
            </a:r>
            <a:endParaRPr/>
          </a:p>
          <a:p>
            <a:pPr marL="342900" lvl="0" indent="-342900" algn="l" rtl="0">
              <a:spcBef>
                <a:spcPts val="640"/>
              </a:spcBef>
              <a:spcAft>
                <a:spcPts val="1200"/>
              </a:spcAft>
              <a:buClr>
                <a:schemeClr val="dk1"/>
              </a:buClr>
              <a:buSzPts val="3200"/>
              <a:buNone/>
            </a:pPr>
            <a:endParaRPr/>
          </a:p>
        </p:txBody>
      </p:sp>
      <p:pic>
        <p:nvPicPr>
          <p:cNvPr id="519" name="Google Shape;519;p73"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74" descr="python11.png"/>
          <p:cNvPicPr preferRelativeResize="0"/>
          <p:nvPr/>
        </p:nvPicPr>
        <p:blipFill rotWithShape="1">
          <a:blip r:embed="rId3">
            <a:alphaModFix/>
          </a:blip>
          <a:srcRect/>
          <a:stretch/>
        </p:blipFill>
        <p:spPr>
          <a:xfrm>
            <a:off x="7367587" y="3771900"/>
            <a:ext cx="1776413" cy="1371600"/>
          </a:xfrm>
          <a:prstGeom prst="rect">
            <a:avLst/>
          </a:prstGeom>
          <a:noFill/>
          <a:ln>
            <a:noFill/>
          </a:ln>
        </p:spPr>
      </p:pic>
      <p:sp>
        <p:nvSpPr>
          <p:cNvPr id="525" name="Google Shape;525;p74"/>
          <p:cNvSpPr txBox="1">
            <a:spLocks noGrp="1"/>
          </p:cNvSpPr>
          <p:nvPr>
            <p:ph type="title"/>
          </p:nvPr>
        </p:nvSpPr>
        <p:spPr>
          <a:xfrm>
            <a:off x="457200" y="0"/>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(Arithmetic Operator-Overview)</a:t>
            </a:r>
            <a:endParaRPr/>
          </a:p>
        </p:txBody>
      </p:sp>
      <p:graphicFrame>
        <p:nvGraphicFramePr>
          <p:cNvPr id="526" name="Google Shape;526;p74"/>
          <p:cNvGraphicFramePr/>
          <p:nvPr/>
        </p:nvGraphicFramePr>
        <p:xfrm>
          <a:off x="0" y="914399"/>
          <a:ext cx="3000000" cy="3000000"/>
        </p:xfrm>
        <a:graphic>
          <a:graphicData uri="http://schemas.openxmlformats.org/drawingml/2006/table">
            <a:tbl>
              <a:tblPr>
                <a:noFill/>
                <a:tableStyleId>{A5A24848-2051-4051-8756-194193762AB0}</a:tableStyleId>
              </a:tblPr>
              <a:tblGrid>
                <a:gridCol w="1230925">
                  <a:extLst>
                    <a:ext uri="{9D8B030D-6E8A-4147-A177-3AD203B41FA5}">
                      <a16:colId xmlns:a16="http://schemas.microsoft.com/office/drawing/2014/main" val="20000"/>
                    </a:ext>
                  </a:extLst>
                </a:gridCol>
                <a:gridCol w="5539150">
                  <a:extLst>
                    <a:ext uri="{9D8B030D-6E8A-4147-A177-3AD203B41FA5}">
                      <a16:colId xmlns:a16="http://schemas.microsoft.com/office/drawing/2014/main" val="20001"/>
                    </a:ext>
                  </a:extLst>
                </a:gridCol>
                <a:gridCol w="2373925">
                  <a:extLst>
                    <a:ext uri="{9D8B030D-6E8A-4147-A177-3AD203B41FA5}">
                      <a16:colId xmlns:a16="http://schemas.microsoft.com/office/drawing/2014/main" val="20002"/>
                    </a:ext>
                  </a:extLst>
                </a:gridCol>
              </a:tblGrid>
              <a:tr h="40437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Operator</a:t>
                      </a:r>
                      <a:endParaRPr sz="1200" b="1">
                        <a:latin typeface="Calibri"/>
                        <a:ea typeface="Calibri"/>
                        <a:cs typeface="Calibri"/>
                        <a:sym typeface="Calibri"/>
                      </a:endParaRPr>
                    </a:p>
                  </a:txBody>
                  <a:tcPr marL="74750" marR="59800" marT="84100" marB="7850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EAEAEC"/>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Meaning</a:t>
                      </a:r>
                      <a:endParaRPr sz="1200" b="1">
                        <a:latin typeface="Calibri"/>
                        <a:ea typeface="Calibri"/>
                        <a:cs typeface="Calibri"/>
                        <a:sym typeface="Calibri"/>
                      </a:endParaRPr>
                    </a:p>
                  </a:txBody>
                  <a:tcPr marL="74750" marR="59800" marT="84100" marB="7850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EAEAEC"/>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Example</a:t>
                      </a:r>
                      <a:endParaRPr sz="1200" b="1">
                        <a:latin typeface="Calibri"/>
                        <a:ea typeface="Calibri"/>
                        <a:cs typeface="Calibri"/>
                        <a:sym typeface="Calibri"/>
                      </a:endParaRPr>
                    </a:p>
                  </a:txBody>
                  <a:tcPr marL="74750" marR="59800" marT="84100" marB="7850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553650">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Add two operands or unary plus</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a:t>
                      </a:r>
                      <a:br>
                        <a:rPr lang="en" sz="1200" b="1">
                          <a:solidFill>
                            <a:srgbClr val="101820"/>
                          </a:solidFill>
                          <a:latin typeface="Verdana"/>
                          <a:ea typeface="Verdana"/>
                          <a:cs typeface="Verdana"/>
                          <a:sym typeface="Verdana"/>
                        </a:rPr>
                      </a:br>
                      <a:r>
                        <a:rPr lang="en" sz="1200" b="1">
                          <a:solidFill>
                            <a:srgbClr val="101820"/>
                          </a:solidFill>
                          <a:latin typeface="Verdana"/>
                          <a:ea typeface="Verdana"/>
                          <a:cs typeface="Verdana"/>
                          <a:sym typeface="Verdana"/>
                        </a:rPr>
                        <a:t>+2</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5752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Subtract right operand from the left or unary minus</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a:t>
                      </a:r>
                      <a:br>
                        <a:rPr lang="en" sz="1200" b="1">
                          <a:solidFill>
                            <a:srgbClr val="101820"/>
                          </a:solidFill>
                          <a:latin typeface="Verdana"/>
                          <a:ea typeface="Verdana"/>
                          <a:cs typeface="Verdana"/>
                          <a:sym typeface="Verdana"/>
                        </a:rPr>
                      </a:br>
                      <a:r>
                        <a:rPr lang="en" sz="1200" b="1">
                          <a:solidFill>
                            <a:srgbClr val="101820"/>
                          </a:solidFill>
                          <a:latin typeface="Verdana"/>
                          <a:ea typeface="Verdana"/>
                          <a:cs typeface="Verdana"/>
                          <a:sym typeface="Verdana"/>
                        </a:rPr>
                        <a:t>-2</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897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Multiply two operands</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5752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Divide left operand by the right one (always results into float)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5752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Modulus - remainder of the division of left operand by the right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 (remainder of x/y)</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70197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Floor division - division that results into whole number adjusted to the left in the number line</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 // y</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57525">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Exponent - left operand raised to the power of right</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200" b="1">
                          <a:solidFill>
                            <a:srgbClr val="101820"/>
                          </a:solidFill>
                          <a:latin typeface="Verdana"/>
                          <a:ea typeface="Verdana"/>
                          <a:cs typeface="Verdana"/>
                          <a:sym typeface="Verdana"/>
                        </a:rPr>
                        <a:t>x**y (x to the power y)</a:t>
                      </a:r>
                      <a:endParaRPr sz="1200" b="1">
                        <a:latin typeface="Calibri"/>
                        <a:ea typeface="Calibri"/>
                        <a:cs typeface="Calibri"/>
                        <a:sym typeface="Calibri"/>
                      </a:endParaRPr>
                    </a:p>
                  </a:txBody>
                  <a:tcPr marL="74750" marR="59800" marT="56075" marB="50450" anchor="ctr">
                    <a:lnL w="12700" cap="flat" cmpd="sng">
                      <a:solidFill>
                        <a:srgbClr val="EAEAEC"/>
                      </a:solidFill>
                      <a:prstDash val="solid"/>
                      <a:round/>
                      <a:headEnd type="none" w="sm" len="sm"/>
                      <a:tailEnd type="none" w="sm" len="sm"/>
                    </a:lnL>
                    <a:lnR w="12700" cap="flat" cmpd="sng">
                      <a:solidFill>
                        <a:srgbClr val="EAEAEC"/>
                      </a:solidFill>
                      <a:prstDash val="solid"/>
                      <a:round/>
                      <a:headEnd type="none" w="sm" len="sm"/>
                      <a:tailEnd type="none" w="sm" len="sm"/>
                    </a:lnR>
                    <a:lnT w="12700" cap="flat" cmpd="sng">
                      <a:solidFill>
                        <a:srgbClr val="EAEAEC"/>
                      </a:solidFill>
                      <a:prstDash val="solid"/>
                      <a:round/>
                      <a:headEnd type="none" w="sm" len="sm"/>
                      <a:tailEnd type="none" w="sm" len="sm"/>
                    </a:lnT>
                    <a:lnB w="12700"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  A Complete Programming Solution</a:t>
            </a:r>
            <a:endParaRPr/>
          </a:p>
        </p:txBody>
      </p:sp>
      <p:sp>
        <p:nvSpPr>
          <p:cNvPr id="110" name="Google Shape;110;p21"/>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It is open source and completely free</a:t>
            </a:r>
            <a:endParaRPr/>
          </a:p>
          <a:p>
            <a:pPr marL="457200" lvl="0" indent="-342900" algn="just" rtl="0">
              <a:spcBef>
                <a:spcPts val="0"/>
              </a:spcBef>
              <a:spcAft>
                <a:spcPts val="0"/>
              </a:spcAft>
              <a:buSzPts val="1800"/>
              <a:buChar char="●"/>
            </a:pPr>
            <a:r>
              <a:rPr lang="en"/>
              <a:t>It runs natively on Windows, Mac OS, linux, and others, as does its standard library and the third party libraries</a:t>
            </a:r>
            <a:endParaRPr/>
          </a:p>
          <a:p>
            <a:pPr marL="457200" lvl="0" indent="-342900" algn="just" rtl="0">
              <a:spcBef>
                <a:spcPts val="0"/>
              </a:spcBef>
              <a:spcAft>
                <a:spcPts val="0"/>
              </a:spcAft>
              <a:buSzPts val="1800"/>
              <a:buChar char="●"/>
            </a:pPr>
            <a:r>
              <a:rPr lang="en"/>
              <a:t>Third, it fits quick scripting and large development projects equally well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5"/>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32" name="Google Shape;532;p75"/>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533" name="Google Shape;533;p7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534" name="Google Shape;534;p75"/>
          <p:cNvPicPr preferRelativeResize="0"/>
          <p:nvPr/>
        </p:nvPicPr>
        <p:blipFill rotWithShape="1">
          <a:blip r:embed="rId3">
            <a:alphaModFix/>
          </a:blip>
          <a:srcRect l="19324" t="12499" r="30998" b="48959"/>
          <a:stretch/>
        </p:blipFill>
        <p:spPr>
          <a:xfrm>
            <a:off x="0" y="0"/>
            <a:ext cx="9144001"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6"/>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3 : Demonstration of Arithmetic Operator </a:t>
            </a:r>
            <a:endParaRPr/>
          </a:p>
        </p:txBody>
      </p:sp>
      <p:sp>
        <p:nvSpPr>
          <p:cNvPr id="540" name="Google Shape;540;p76"/>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None/>
            </a:pPr>
            <a:r>
              <a:rPr lang="en" sz="2000"/>
              <a:t>a=5</a:t>
            </a:r>
            <a:endParaRPr sz="2000"/>
          </a:p>
          <a:p>
            <a:pPr marL="342900" lvl="0" indent="-342900" algn="l" rtl="0">
              <a:spcBef>
                <a:spcPts val="592"/>
              </a:spcBef>
              <a:spcAft>
                <a:spcPts val="0"/>
              </a:spcAft>
              <a:buClr>
                <a:schemeClr val="dk1"/>
              </a:buClr>
              <a:buSzPts val="3200"/>
              <a:buNone/>
            </a:pPr>
            <a:r>
              <a:rPr lang="en" sz="2000"/>
              <a:t>b=2</a:t>
            </a:r>
            <a:endParaRPr sz="2000"/>
          </a:p>
          <a:p>
            <a:pPr marL="342900" lvl="0" indent="-342900" algn="l" rtl="0">
              <a:spcBef>
                <a:spcPts val="592"/>
              </a:spcBef>
              <a:spcAft>
                <a:spcPts val="0"/>
              </a:spcAft>
              <a:buClr>
                <a:schemeClr val="dk1"/>
              </a:buClr>
              <a:buSzPts val="3200"/>
              <a:buNone/>
            </a:pPr>
            <a:r>
              <a:rPr lang="en" sz="2000"/>
              <a:t>print(a+b)</a:t>
            </a:r>
            <a:endParaRPr sz="2000"/>
          </a:p>
          <a:p>
            <a:pPr marL="342900" lvl="0" indent="-342900" algn="l" rtl="0">
              <a:spcBef>
                <a:spcPts val="592"/>
              </a:spcBef>
              <a:spcAft>
                <a:spcPts val="0"/>
              </a:spcAft>
              <a:buClr>
                <a:schemeClr val="dk1"/>
              </a:buClr>
              <a:buSzPts val="3200"/>
              <a:buNone/>
            </a:pPr>
            <a:r>
              <a:rPr lang="en" sz="2000"/>
              <a:t>print(a-b)</a:t>
            </a:r>
            <a:endParaRPr sz="2000"/>
          </a:p>
          <a:p>
            <a:pPr marL="342900" lvl="0" indent="-342900" algn="l" rtl="0">
              <a:spcBef>
                <a:spcPts val="592"/>
              </a:spcBef>
              <a:spcAft>
                <a:spcPts val="0"/>
              </a:spcAft>
              <a:buClr>
                <a:schemeClr val="dk1"/>
              </a:buClr>
              <a:buSzPts val="3200"/>
              <a:buNone/>
            </a:pPr>
            <a:r>
              <a:rPr lang="en" sz="2000"/>
              <a:t>print(a*b)</a:t>
            </a:r>
            <a:endParaRPr sz="2000"/>
          </a:p>
          <a:p>
            <a:pPr marL="342900" lvl="0" indent="-342900" algn="l" rtl="0">
              <a:spcBef>
                <a:spcPts val="592"/>
              </a:spcBef>
              <a:spcAft>
                <a:spcPts val="0"/>
              </a:spcAft>
              <a:buClr>
                <a:schemeClr val="dk1"/>
              </a:buClr>
              <a:buSzPts val="3200"/>
              <a:buNone/>
            </a:pPr>
            <a:r>
              <a:rPr lang="en" sz="2000"/>
              <a:t>print(a/b)</a:t>
            </a:r>
            <a:endParaRPr sz="2000"/>
          </a:p>
          <a:p>
            <a:pPr marL="342900" lvl="0" indent="-342900" algn="l" rtl="0">
              <a:spcBef>
                <a:spcPts val="592"/>
              </a:spcBef>
              <a:spcAft>
                <a:spcPts val="0"/>
              </a:spcAft>
              <a:buClr>
                <a:schemeClr val="dk1"/>
              </a:buClr>
              <a:buSzPts val="3200"/>
              <a:buNone/>
            </a:pPr>
            <a:r>
              <a:rPr lang="en" sz="2000"/>
              <a:t>print(a%b)</a:t>
            </a:r>
            <a:endParaRPr sz="2000"/>
          </a:p>
          <a:p>
            <a:pPr marL="342900" lvl="0" indent="-342900" algn="l" rtl="0">
              <a:spcBef>
                <a:spcPts val="592"/>
              </a:spcBef>
              <a:spcAft>
                <a:spcPts val="0"/>
              </a:spcAft>
              <a:buClr>
                <a:srgbClr val="FF0000"/>
              </a:buClr>
              <a:buSzPts val="3200"/>
              <a:buNone/>
            </a:pPr>
            <a:r>
              <a:rPr lang="en" sz="2000">
                <a:solidFill>
                  <a:srgbClr val="FF0000"/>
                </a:solidFill>
              </a:rPr>
              <a:t>print(a//b)</a:t>
            </a:r>
            <a:endParaRPr sz="2000"/>
          </a:p>
          <a:p>
            <a:pPr marL="342900" lvl="0" indent="-342900" algn="l" rtl="0">
              <a:spcBef>
                <a:spcPts val="592"/>
              </a:spcBef>
              <a:spcAft>
                <a:spcPts val="0"/>
              </a:spcAft>
              <a:buClr>
                <a:srgbClr val="FF0000"/>
              </a:buClr>
              <a:buSzPts val="3200"/>
              <a:buNone/>
            </a:pPr>
            <a:r>
              <a:rPr lang="en" sz="2000">
                <a:solidFill>
                  <a:srgbClr val="FF0000"/>
                </a:solidFill>
              </a:rPr>
              <a:t>print(a**b)</a:t>
            </a:r>
            <a:endParaRPr sz="2000"/>
          </a:p>
          <a:p>
            <a:pPr marL="342900" lvl="0" indent="-342900" algn="l" rtl="0">
              <a:spcBef>
                <a:spcPts val="592"/>
              </a:spcBef>
              <a:spcAft>
                <a:spcPts val="0"/>
              </a:spcAft>
              <a:buClr>
                <a:schemeClr val="dk1"/>
              </a:buClr>
              <a:buSzPts val="3200"/>
              <a:buNone/>
            </a:pPr>
            <a:endParaRPr sz="2000"/>
          </a:p>
          <a:p>
            <a:pPr marL="342900" lvl="0" indent="-342900" algn="l" rtl="0">
              <a:spcBef>
                <a:spcPts val="592"/>
              </a:spcBef>
              <a:spcAft>
                <a:spcPts val="1200"/>
              </a:spcAft>
              <a:buClr>
                <a:schemeClr val="dk1"/>
              </a:buClr>
              <a:buSzPts val="3200"/>
              <a:buNone/>
            </a:pPr>
            <a:endParaRPr sz="2000"/>
          </a:p>
        </p:txBody>
      </p:sp>
      <p:pic>
        <p:nvPicPr>
          <p:cNvPr id="541" name="Google Shape;541;p76"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(Comparison Operators )</a:t>
            </a:r>
            <a:endParaRPr/>
          </a:p>
        </p:txBody>
      </p:sp>
      <p:sp>
        <p:nvSpPr>
          <p:cNvPr id="547" name="Google Shape;547;p77"/>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266700" algn="l" rtl="0">
              <a:spcBef>
                <a:spcPts val="0"/>
              </a:spcBef>
              <a:spcAft>
                <a:spcPts val="0"/>
              </a:spcAft>
              <a:buClr>
                <a:schemeClr val="dk1"/>
              </a:buClr>
              <a:buSzPts val="2000"/>
              <a:buChar char="●"/>
            </a:pPr>
            <a:r>
              <a:rPr lang="en" sz="2000"/>
              <a:t>Comparison operators are used to compare values.</a:t>
            </a:r>
            <a:endParaRPr sz="2000"/>
          </a:p>
          <a:p>
            <a:pPr marL="342900" lvl="0" indent="-266700" algn="l" rtl="0">
              <a:spcBef>
                <a:spcPts val="640"/>
              </a:spcBef>
              <a:spcAft>
                <a:spcPts val="0"/>
              </a:spcAft>
              <a:buClr>
                <a:schemeClr val="dk1"/>
              </a:buClr>
              <a:buSzPts val="2000"/>
              <a:buChar char="●"/>
            </a:pPr>
            <a:r>
              <a:rPr lang="en" sz="2000"/>
              <a:t> It either returns  True or False  according to the condition.</a:t>
            </a:r>
            <a:endParaRPr sz="2000"/>
          </a:p>
          <a:p>
            <a:pPr marL="342900" lvl="0" indent="-139700" algn="l" rtl="0">
              <a:spcBef>
                <a:spcPts val="640"/>
              </a:spcBef>
              <a:spcAft>
                <a:spcPts val="1200"/>
              </a:spcAft>
              <a:buClr>
                <a:schemeClr val="dk1"/>
              </a:buClr>
              <a:buSzPts val="3200"/>
              <a:buNone/>
            </a:pPr>
            <a:endParaRPr sz="2000"/>
          </a:p>
        </p:txBody>
      </p:sp>
      <p:pic>
        <p:nvPicPr>
          <p:cNvPr id="548" name="Google Shape;548;p77"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8"/>
          <p:cNvSpPr txBox="1">
            <a:spLocks noGrp="1"/>
          </p:cNvSpPr>
          <p:nvPr>
            <p:ph type="title"/>
          </p:nvPr>
        </p:nvSpPr>
        <p:spPr>
          <a:xfrm>
            <a:off x="457200" y="205978"/>
            <a:ext cx="8229600" cy="480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Comparison Operator</a:t>
            </a:r>
            <a:endParaRPr/>
          </a:p>
        </p:txBody>
      </p:sp>
      <p:graphicFrame>
        <p:nvGraphicFramePr>
          <p:cNvPr id="554" name="Google Shape;554;p78"/>
          <p:cNvGraphicFramePr/>
          <p:nvPr/>
        </p:nvGraphicFramePr>
        <p:xfrm>
          <a:off x="0" y="742948"/>
          <a:ext cx="3000000" cy="3000000"/>
        </p:xfrm>
        <a:graphic>
          <a:graphicData uri="http://schemas.openxmlformats.org/drawingml/2006/table">
            <a:tbl>
              <a:tblPr>
                <a:noFill/>
                <a:tableStyleId>{A5A24848-2051-4051-8756-194193762AB0}</a:tableStyleId>
              </a:tblPr>
              <a:tblGrid>
                <a:gridCol w="1224650">
                  <a:extLst>
                    <a:ext uri="{9D8B030D-6E8A-4147-A177-3AD203B41FA5}">
                      <a16:colId xmlns:a16="http://schemas.microsoft.com/office/drawing/2014/main" val="20000"/>
                    </a:ext>
                  </a:extLst>
                </a:gridCol>
                <a:gridCol w="525235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382650">
                <a:tc>
                  <a:txBody>
                    <a:bodyPr/>
                    <a:lstStyle/>
                    <a:p>
                      <a:pPr marL="0" marR="0" lvl="0" indent="0" algn="l" rtl="0">
                        <a:spcBef>
                          <a:spcPts val="0"/>
                        </a:spcBef>
                        <a:spcAft>
                          <a:spcPts val="0"/>
                        </a:spcAft>
                        <a:buNone/>
                      </a:pPr>
                      <a:r>
                        <a:rPr lang="en" sz="1500" b="1"/>
                        <a:t>Operator</a:t>
                      </a:r>
                      <a:endParaRPr sz="1100"/>
                    </a:p>
                  </a:txBody>
                  <a:tcPr marL="54250" marR="43400" marT="61025" marB="56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500" b="1"/>
                        <a:t>Meaning</a:t>
                      </a:r>
                      <a:endParaRPr sz="1100"/>
                    </a:p>
                  </a:txBody>
                  <a:tcPr marL="54250" marR="43400" marT="61025" marB="56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500" b="1"/>
                        <a:t>Example</a:t>
                      </a:r>
                      <a:endParaRPr sz="1100"/>
                    </a:p>
                  </a:txBody>
                  <a:tcPr marL="54250" marR="43400" marT="61025" marB="56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694475">
                <a:tc>
                  <a:txBody>
                    <a:bodyPr/>
                    <a:lstStyle/>
                    <a:p>
                      <a:pPr marL="0" marR="0" lvl="0" indent="0" algn="l" rtl="0">
                        <a:spcBef>
                          <a:spcPts val="0"/>
                        </a:spcBef>
                        <a:spcAft>
                          <a:spcPts val="0"/>
                        </a:spcAft>
                        <a:buNone/>
                      </a:pPr>
                      <a:r>
                        <a:rPr lang="en" sz="1500" b="1"/>
                        <a:t>&gt;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Greater that - True if left operand is greater than the right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&gt;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45450">
                <a:tc>
                  <a:txBody>
                    <a:bodyPr/>
                    <a:lstStyle/>
                    <a:p>
                      <a:pPr marL="0" marR="0" lvl="0" indent="0" algn="l" rtl="0">
                        <a:spcBef>
                          <a:spcPts val="0"/>
                        </a:spcBef>
                        <a:spcAft>
                          <a:spcPts val="0"/>
                        </a:spcAft>
                        <a:buNone/>
                      </a:pPr>
                      <a:r>
                        <a:rPr lang="en" sz="1500" b="1"/>
                        <a:t>&lt;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Less that - True if left operand is less than the right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&lt;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45450">
                <a:tc>
                  <a:txBody>
                    <a:bodyPr/>
                    <a:lstStyle/>
                    <a:p>
                      <a:pPr marL="0" marR="0" lvl="0" indent="0" algn="l" rtl="0">
                        <a:spcBef>
                          <a:spcPts val="0"/>
                        </a:spcBef>
                        <a:spcAft>
                          <a:spcPts val="0"/>
                        </a:spcAft>
                        <a:buNone/>
                      </a:pPr>
                      <a:r>
                        <a:rPr lang="en" sz="1500" b="1"/>
                        <a: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Equal to - True if both operands are equal</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5450">
                <a:tc>
                  <a:txBody>
                    <a:bodyPr/>
                    <a:lstStyle/>
                    <a:p>
                      <a:pPr marL="0" marR="0" lvl="0" indent="0" algn="l" rtl="0">
                        <a:spcBef>
                          <a:spcPts val="0"/>
                        </a:spcBef>
                        <a:spcAft>
                          <a:spcPts val="0"/>
                        </a:spcAft>
                        <a:buNone/>
                      </a:pPr>
                      <a:r>
                        <a:rPr lang="en" sz="1500" b="1"/>
                        <a: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Not equal to - True if operands are not equal</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43525">
                <a:tc>
                  <a:txBody>
                    <a:bodyPr/>
                    <a:lstStyle/>
                    <a:p>
                      <a:pPr marL="0" marR="0" lvl="0" indent="0" algn="l" rtl="0">
                        <a:spcBef>
                          <a:spcPts val="0"/>
                        </a:spcBef>
                        <a:spcAft>
                          <a:spcPts val="0"/>
                        </a:spcAft>
                        <a:buNone/>
                      </a:pPr>
                      <a:r>
                        <a:rPr lang="en" sz="1500" b="1"/>
                        <a:t>&gt;=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Greater than or equal to - True if left operand is greater than or equal to the right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&gt;=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843525">
                <a:tc>
                  <a:txBody>
                    <a:bodyPr/>
                    <a:lstStyle/>
                    <a:p>
                      <a:pPr marL="0" marR="0" lvl="0" indent="0" algn="l" rtl="0">
                        <a:spcBef>
                          <a:spcPts val="0"/>
                        </a:spcBef>
                        <a:spcAft>
                          <a:spcPts val="0"/>
                        </a:spcAft>
                        <a:buNone/>
                      </a:pPr>
                      <a:r>
                        <a:rPr lang="en" sz="1500" b="1"/>
                        <a:t>&lt;=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Less than or equal to - True if left operand is less than or equal to the right</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500" b="1"/>
                        <a:t>x &lt;= y</a:t>
                      </a:r>
                      <a:endParaRPr sz="1100"/>
                    </a:p>
                  </a:txBody>
                  <a:tcPr marL="54250" marR="43400" marT="40700" marB="366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555" name="Google Shape;555;p78"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556" name="Google Shape;556;p78"/>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62" name="Google Shape;562;p7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563" name="Google Shape;563;p79"/>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564" name="Google Shape;564;p79"/>
          <p:cNvPicPr preferRelativeResize="0"/>
          <p:nvPr/>
        </p:nvPicPr>
        <p:blipFill rotWithShape="1">
          <a:blip r:embed="rId3">
            <a:alphaModFix/>
          </a:blip>
          <a:srcRect l="5269" t="10416" r="62518" b="54166"/>
          <a:stretch/>
        </p:blipFill>
        <p:spPr>
          <a:xfrm>
            <a:off x="-228600" y="0"/>
            <a:ext cx="9372601"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Program 4 : Demonstration of Arithmetic comparison</a:t>
            </a:r>
            <a:endParaRPr/>
          </a:p>
        </p:txBody>
      </p:sp>
      <p:sp>
        <p:nvSpPr>
          <p:cNvPr id="570" name="Google Shape;570;p80"/>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pic>
        <p:nvPicPr>
          <p:cNvPr id="571" name="Google Shape;571;p80"/>
          <p:cNvPicPr preferRelativeResize="0"/>
          <p:nvPr/>
        </p:nvPicPr>
        <p:blipFill rotWithShape="1">
          <a:blip r:embed="rId3">
            <a:alphaModFix/>
          </a:blip>
          <a:srcRect/>
          <a:stretch/>
        </p:blipFill>
        <p:spPr>
          <a:xfrm>
            <a:off x="990600" y="1257300"/>
            <a:ext cx="5314951" cy="3693440"/>
          </a:xfrm>
          <a:prstGeom prst="rect">
            <a:avLst/>
          </a:prstGeom>
          <a:noFill/>
          <a:ln>
            <a:noFill/>
          </a:ln>
        </p:spPr>
      </p:pic>
      <p:sp>
        <p:nvSpPr>
          <p:cNvPr id="572" name="Google Shape;572;p8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(Logical Operators-Overview)</a:t>
            </a:r>
            <a:endParaRPr/>
          </a:p>
        </p:txBody>
      </p:sp>
      <p:pic>
        <p:nvPicPr>
          <p:cNvPr id="578" name="Google Shape;578;p81"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graphicFrame>
        <p:nvGraphicFramePr>
          <p:cNvPr id="579" name="Google Shape;579;p81"/>
          <p:cNvGraphicFramePr/>
          <p:nvPr/>
        </p:nvGraphicFramePr>
        <p:xfrm>
          <a:off x="381000" y="1200150"/>
          <a:ext cx="8382000" cy="2827375"/>
        </p:xfrm>
        <a:graphic>
          <a:graphicData uri="http://schemas.openxmlformats.org/drawingml/2006/table">
            <a:tbl>
              <a:tblPr>
                <a:noFill/>
                <a:tableStyleId>{A5A24848-2051-4051-8756-194193762AB0}</a:tableStyleId>
              </a:tblPr>
              <a:tblGrid>
                <a:gridCol w="1676400">
                  <a:extLst>
                    <a:ext uri="{9D8B030D-6E8A-4147-A177-3AD203B41FA5}">
                      <a16:colId xmlns:a16="http://schemas.microsoft.com/office/drawing/2014/main" val="20000"/>
                    </a:ext>
                  </a:extLst>
                </a:gridCol>
                <a:gridCol w="39116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516500">
                <a:tc>
                  <a:txBody>
                    <a:bodyPr/>
                    <a:lstStyle/>
                    <a:p>
                      <a:pPr marL="0" marR="0" lvl="0" indent="0" algn="l" rtl="0">
                        <a:spcBef>
                          <a:spcPts val="0"/>
                        </a:spcBef>
                        <a:spcAft>
                          <a:spcPts val="0"/>
                        </a:spcAft>
                        <a:buNone/>
                      </a:pPr>
                      <a:r>
                        <a:rPr lang="en" sz="1800" b="0"/>
                        <a:t>Operator</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0"/>
                        <a:t>Meaning</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0"/>
                        <a:t>Example</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684500">
                <a:tc>
                  <a:txBody>
                    <a:bodyPr/>
                    <a:lstStyle/>
                    <a:p>
                      <a:pPr marL="0" marR="0" lvl="0" indent="0" algn="l" rtl="0">
                        <a:spcBef>
                          <a:spcPts val="0"/>
                        </a:spcBef>
                        <a:spcAft>
                          <a:spcPts val="0"/>
                        </a:spcAft>
                        <a:buNone/>
                      </a:pPr>
                      <a:r>
                        <a:rPr lang="en" sz="1800"/>
                        <a:t>and</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True if both the operands are true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x and y</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1"/>
                  </a:ext>
                </a:extLst>
              </a:tr>
              <a:tr h="684500">
                <a:tc>
                  <a:txBody>
                    <a:bodyPr/>
                    <a:lstStyle/>
                    <a:p>
                      <a:pPr marL="0" marR="0" lvl="0" indent="0" algn="l" rtl="0">
                        <a:spcBef>
                          <a:spcPts val="0"/>
                        </a:spcBef>
                        <a:spcAft>
                          <a:spcPts val="0"/>
                        </a:spcAft>
                        <a:buNone/>
                      </a:pPr>
                      <a:r>
                        <a:rPr lang="en" sz="1800"/>
                        <a:t>or</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True if either of the operands is true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x or y</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2"/>
                  </a:ext>
                </a:extLst>
              </a:tr>
              <a:tr h="941875">
                <a:tc>
                  <a:txBody>
                    <a:bodyPr/>
                    <a:lstStyle/>
                    <a:p>
                      <a:pPr marL="0" marR="0" lvl="0" indent="0" algn="l" rtl="0">
                        <a:spcBef>
                          <a:spcPts val="0"/>
                        </a:spcBef>
                        <a:spcAft>
                          <a:spcPts val="0"/>
                        </a:spcAft>
                        <a:buNone/>
                      </a:pPr>
                      <a:r>
                        <a:rPr lang="en" sz="1800"/>
                        <a:t>not</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True if operand is false (complements the operand)</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a:t>not x</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8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(Logical Operators )</a:t>
            </a:r>
            <a:endParaRPr/>
          </a:p>
        </p:txBody>
      </p:sp>
      <p:sp>
        <p:nvSpPr>
          <p:cNvPr id="586" name="Google Shape;586;p82"/>
          <p:cNvSpPr txBox="1">
            <a:spLocks noGrp="1"/>
          </p:cNvSpPr>
          <p:nvPr>
            <p:ph type="body" idx="1"/>
          </p:nvPr>
        </p:nvSpPr>
        <p:spPr>
          <a:xfrm>
            <a:off x="381000" y="1200150"/>
            <a:ext cx="8610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
              <a:t>Logical operators are the and, or, not operators.</a:t>
            </a:r>
            <a:endParaRPr/>
          </a:p>
        </p:txBody>
      </p:sp>
      <p:pic>
        <p:nvPicPr>
          <p:cNvPr id="587" name="Google Shape;587;p82"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588" name="Google Shape;588;p8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888888"/>
                </a:solidFill>
              </a:rPr>
              <a:t> </a:t>
            </a:r>
            <a:endParaRPr>
              <a:solidFill>
                <a:srgbClr val="888888"/>
              </a:solidFill>
            </a:endParaRPr>
          </a:p>
        </p:txBody>
      </p:sp>
      <p:pic>
        <p:nvPicPr>
          <p:cNvPr id="589" name="Google Shape;589;p82"/>
          <p:cNvPicPr preferRelativeResize="0"/>
          <p:nvPr/>
        </p:nvPicPr>
        <p:blipFill rotWithShape="1">
          <a:blip r:embed="rId4">
            <a:alphaModFix/>
          </a:blip>
          <a:srcRect/>
          <a:stretch/>
        </p:blipFill>
        <p:spPr>
          <a:xfrm>
            <a:off x="914400" y="1707356"/>
            <a:ext cx="6172200" cy="309570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(Bitwise Operators )</a:t>
            </a:r>
            <a:endParaRPr/>
          </a:p>
        </p:txBody>
      </p:sp>
      <p:sp>
        <p:nvSpPr>
          <p:cNvPr id="595" name="Google Shape;595;p83"/>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Bitwise operators act on operands as if they were string of binary digits. It operates bit by bit, hence the name.</a:t>
            </a:r>
            <a:endParaRPr/>
          </a:p>
          <a:p>
            <a:pPr marL="342900" lvl="0" indent="-139700" algn="l" rtl="0">
              <a:spcBef>
                <a:spcPts val="640"/>
              </a:spcBef>
              <a:spcAft>
                <a:spcPts val="1200"/>
              </a:spcAft>
              <a:buClr>
                <a:schemeClr val="dk1"/>
              </a:buClr>
              <a:buSzPts val="3200"/>
              <a:buNone/>
            </a:pPr>
            <a:endParaRPr/>
          </a:p>
        </p:txBody>
      </p:sp>
      <p:pic>
        <p:nvPicPr>
          <p:cNvPr id="596" name="Google Shape;596;p83"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597" name="Google Shape;597;p83"/>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 Bitwise Operator-Overview)</a:t>
            </a:r>
            <a:endParaRPr/>
          </a:p>
        </p:txBody>
      </p:sp>
      <p:pic>
        <p:nvPicPr>
          <p:cNvPr id="603" name="Google Shape;603;p84"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graphicFrame>
        <p:nvGraphicFramePr>
          <p:cNvPr id="604" name="Google Shape;604;p84"/>
          <p:cNvGraphicFramePr/>
          <p:nvPr/>
        </p:nvGraphicFramePr>
        <p:xfrm>
          <a:off x="609601" y="1143001"/>
          <a:ext cx="3000000" cy="3000000"/>
        </p:xfrm>
        <a:graphic>
          <a:graphicData uri="http://schemas.openxmlformats.org/drawingml/2006/table">
            <a:tbl>
              <a:tblPr>
                <a:noFill/>
                <a:tableStyleId>{A5A24848-2051-4051-8756-194193762AB0}</a:tableStyleId>
              </a:tblPr>
              <a:tblGrid>
                <a:gridCol w="13716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514925">
                <a:tc>
                  <a:txBody>
                    <a:bodyPr/>
                    <a:lstStyle/>
                    <a:p>
                      <a:pPr marL="0" marR="0" lvl="0" indent="0" algn="l" rtl="0">
                        <a:spcBef>
                          <a:spcPts val="0"/>
                        </a:spcBef>
                        <a:spcAft>
                          <a:spcPts val="0"/>
                        </a:spcAft>
                        <a:buNone/>
                      </a:pPr>
                      <a:r>
                        <a:rPr lang="en" sz="1500" b="1"/>
                        <a:t>Operator</a:t>
                      </a:r>
                      <a:endParaRPr sz="1100"/>
                    </a:p>
                  </a:txBody>
                  <a:tcPr marL="78550" marR="62825" marT="88375" marB="824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500" b="1"/>
                        <a:t>Meaning</a:t>
                      </a:r>
                      <a:endParaRPr sz="1100"/>
                    </a:p>
                  </a:txBody>
                  <a:tcPr marL="78550" marR="62825" marT="88375" marB="824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500" b="1"/>
                        <a:t>Example</a:t>
                      </a:r>
                      <a:endParaRPr sz="1100"/>
                    </a:p>
                  </a:txBody>
                  <a:tcPr marL="78550" marR="62825" marT="88375" marB="824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542825">
                <a:tc>
                  <a:txBody>
                    <a:bodyPr/>
                    <a:lstStyle/>
                    <a:p>
                      <a:pPr marL="0" marR="0" lvl="0" indent="0" algn="l" rtl="0">
                        <a:spcBef>
                          <a:spcPts val="0"/>
                        </a:spcBef>
                        <a:spcAft>
                          <a:spcPts val="0"/>
                        </a:spcAft>
                        <a:buNone/>
                      </a:pPr>
                      <a:r>
                        <a:rPr lang="en" sz="1800" b="0"/>
                        <a:t>&amp;</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AND</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x&amp; y = 0 (0000 0000)</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1"/>
                  </a:ext>
                </a:extLst>
              </a:tr>
              <a:tr h="542825">
                <a:tc>
                  <a:txBody>
                    <a:bodyPr/>
                    <a:lstStyle/>
                    <a:p>
                      <a:pPr marL="0" marR="0" lvl="0" indent="0" algn="l" rtl="0">
                        <a:spcBef>
                          <a:spcPts val="0"/>
                        </a:spcBef>
                        <a:spcAft>
                          <a:spcPts val="0"/>
                        </a:spcAft>
                        <a:buNone/>
                      </a:pPr>
                      <a:r>
                        <a:rPr lang="en" sz="1800" b="0"/>
                        <a: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OR</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 | y = 14 (0000 1110)</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2"/>
                  </a:ext>
                </a:extLst>
              </a:tr>
              <a:tr h="542825">
                <a:tc>
                  <a:txBody>
                    <a:bodyPr/>
                    <a:lstStyle/>
                    <a:p>
                      <a:pPr marL="0" marR="0" lvl="0" indent="0" algn="l" rtl="0">
                        <a:spcBef>
                          <a:spcPts val="0"/>
                        </a:spcBef>
                        <a:spcAft>
                          <a:spcPts val="0"/>
                        </a:spcAft>
                        <a:buNone/>
                      </a:pPr>
                      <a:r>
                        <a:rPr lang="en" sz="1800" b="0"/>
                        <a: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NOT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 = -11 (1111 0101)</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3"/>
                  </a:ext>
                </a:extLst>
              </a:tr>
              <a:tr h="542825">
                <a:tc>
                  <a:txBody>
                    <a:bodyPr/>
                    <a:lstStyle/>
                    <a:p>
                      <a:pPr marL="0" marR="0" lvl="0" indent="0" algn="l" rtl="0">
                        <a:spcBef>
                          <a:spcPts val="0"/>
                        </a:spcBef>
                        <a:spcAft>
                          <a:spcPts val="0"/>
                        </a:spcAft>
                        <a:buNone/>
                      </a:pPr>
                      <a:r>
                        <a:rPr lang="en" sz="1800" b="0"/>
                        <a: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XOR</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 ^ y = 14 (0000 1110)</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4"/>
                  </a:ext>
                </a:extLst>
              </a:tr>
              <a:tr h="542825">
                <a:tc>
                  <a:txBody>
                    <a:bodyPr/>
                    <a:lstStyle/>
                    <a:p>
                      <a:pPr marL="0" marR="0" lvl="0" indent="0" algn="l" rtl="0">
                        <a:spcBef>
                          <a:spcPts val="0"/>
                        </a:spcBef>
                        <a:spcAft>
                          <a:spcPts val="0"/>
                        </a:spcAft>
                        <a:buNone/>
                      </a:pPr>
                      <a:r>
                        <a:rPr lang="en" sz="1800" b="0"/>
                        <a:t>&gt;&gt;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right shift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x&gt;&gt; 2 = 2 (0000 0010)</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5"/>
                  </a:ext>
                </a:extLst>
              </a:tr>
              <a:tr h="542825">
                <a:tc>
                  <a:txBody>
                    <a:bodyPr/>
                    <a:lstStyle/>
                    <a:p>
                      <a:pPr marL="0" marR="0" lvl="0" indent="0" algn="l" rtl="0">
                        <a:spcBef>
                          <a:spcPts val="0"/>
                        </a:spcBef>
                        <a:spcAft>
                          <a:spcPts val="0"/>
                        </a:spcAft>
                        <a:buNone/>
                      </a:pPr>
                      <a:r>
                        <a:rPr lang="en" sz="1800" b="0"/>
                        <a:t>&lt;&lt;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Bitwise left shift</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x&lt;&lt; 2 = 42 (0010 1000)</a:t>
                      </a:r>
                      <a:endParaRPr sz="1100"/>
                    </a:p>
                  </a:txBody>
                  <a:tcPr marL="78550" marR="62825" marT="58925" marB="53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05" name="Google Shape;605;p84"/>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Python??</a:t>
            </a:r>
            <a:endParaRPr/>
          </a:p>
        </p:txBody>
      </p:sp>
      <p:sp>
        <p:nvSpPr>
          <p:cNvPr id="116" name="Google Shape;116;p22"/>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r>
              <a:rPr lang="en" sz="2200"/>
              <a:t>Python is a general purpose language.</a:t>
            </a:r>
            <a:endParaRPr sz="2200"/>
          </a:p>
          <a:p>
            <a:pPr marL="457200" lvl="0" indent="-368300" algn="just" rtl="0">
              <a:spcBef>
                <a:spcPts val="1200"/>
              </a:spcBef>
              <a:spcAft>
                <a:spcPts val="0"/>
              </a:spcAft>
              <a:buSzPts val="2200"/>
              <a:buChar char="●"/>
            </a:pPr>
            <a:r>
              <a:rPr lang="en" sz="2200"/>
              <a:t>high-level, </a:t>
            </a:r>
            <a:endParaRPr sz="2200"/>
          </a:p>
          <a:p>
            <a:pPr marL="457200" lvl="0" indent="-368300" algn="just" rtl="0">
              <a:spcBef>
                <a:spcPts val="0"/>
              </a:spcBef>
              <a:spcAft>
                <a:spcPts val="0"/>
              </a:spcAft>
              <a:buSzPts val="2200"/>
              <a:buChar char="●"/>
            </a:pPr>
            <a:r>
              <a:rPr lang="en" sz="2200"/>
              <a:t>interpreted, </a:t>
            </a:r>
            <a:endParaRPr sz="2200"/>
          </a:p>
          <a:p>
            <a:pPr marL="457200" lvl="0" indent="-368300" algn="just" rtl="0">
              <a:spcBef>
                <a:spcPts val="0"/>
              </a:spcBef>
              <a:spcAft>
                <a:spcPts val="0"/>
              </a:spcAft>
              <a:buSzPts val="2200"/>
              <a:buChar char="●"/>
            </a:pPr>
            <a:r>
              <a:rPr lang="en" sz="2200"/>
              <a:t>interactive </a:t>
            </a:r>
            <a:endParaRPr sz="2200"/>
          </a:p>
          <a:p>
            <a:pPr marL="457200" lvl="0" indent="-368300" algn="just" rtl="0">
              <a:spcBef>
                <a:spcPts val="0"/>
              </a:spcBef>
              <a:spcAft>
                <a:spcPts val="0"/>
              </a:spcAft>
              <a:buSzPts val="2200"/>
              <a:buChar char="●"/>
            </a:pPr>
            <a:r>
              <a:rPr lang="en" sz="2200"/>
              <a:t>object-oriented scripting language</a:t>
            </a:r>
            <a:endParaRPr sz="2200"/>
          </a:p>
          <a:p>
            <a:pPr marL="457200" lvl="0" indent="-368300" algn="just" rtl="0">
              <a:spcBef>
                <a:spcPts val="0"/>
              </a:spcBef>
              <a:spcAft>
                <a:spcPts val="0"/>
              </a:spcAft>
              <a:buSzPts val="2200"/>
              <a:buChar char="●"/>
            </a:pPr>
            <a:r>
              <a:rPr lang="en" sz="2200"/>
              <a:t>Beginner’s language </a:t>
            </a:r>
            <a:endParaRPr sz="2200"/>
          </a:p>
          <a:p>
            <a:pPr marL="0" lvl="0" indent="0" algn="just" rtl="0">
              <a:spcBef>
                <a:spcPts val="1200"/>
              </a:spcBef>
              <a:spcAft>
                <a:spcPts val="0"/>
              </a:spcAft>
              <a:buClr>
                <a:schemeClr val="dk1"/>
              </a:buClr>
              <a:buSzPts val="1100"/>
              <a:buFont typeface="Arial"/>
              <a:buNone/>
            </a:pPr>
            <a:endParaRPr/>
          </a:p>
          <a:p>
            <a:pPr marL="0" lvl="0" indent="0" algn="just" rtl="0">
              <a:spcBef>
                <a:spcPts val="1200"/>
              </a:spcBef>
              <a:spcAft>
                <a:spcPts val="12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5"/>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611" name="Google Shape;611;p85"/>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266700" algn="l" rtl="0">
              <a:spcBef>
                <a:spcPts val="0"/>
              </a:spcBef>
              <a:spcAft>
                <a:spcPts val="0"/>
              </a:spcAft>
              <a:buClr>
                <a:schemeClr val="dk1"/>
              </a:buClr>
              <a:buSzPts val="2000"/>
              <a:buChar char="●"/>
            </a:pPr>
            <a:r>
              <a:rPr lang="en" sz="2000"/>
              <a:t>if a = 60; and b = 13; </a:t>
            </a:r>
            <a:endParaRPr sz="2000"/>
          </a:p>
          <a:p>
            <a:pPr marL="342900" lvl="0" indent="-266700" algn="l" rtl="0">
              <a:spcBef>
                <a:spcPts val="640"/>
              </a:spcBef>
              <a:spcAft>
                <a:spcPts val="0"/>
              </a:spcAft>
              <a:buClr>
                <a:schemeClr val="dk1"/>
              </a:buClr>
              <a:buSzPts val="2000"/>
              <a:buChar char="●"/>
            </a:pPr>
            <a:r>
              <a:rPr lang="en" sz="2000"/>
              <a:t>a = 0011 1100</a:t>
            </a:r>
            <a:endParaRPr sz="2000"/>
          </a:p>
          <a:p>
            <a:pPr marL="342900" lvl="0" indent="-266700" algn="l" rtl="0">
              <a:spcBef>
                <a:spcPts val="640"/>
              </a:spcBef>
              <a:spcAft>
                <a:spcPts val="0"/>
              </a:spcAft>
              <a:buClr>
                <a:schemeClr val="dk1"/>
              </a:buClr>
              <a:buSzPts val="2000"/>
              <a:buChar char="●"/>
            </a:pPr>
            <a:r>
              <a:rPr lang="en" sz="2000"/>
              <a:t>b = 0000 1101</a:t>
            </a:r>
            <a:endParaRPr sz="2000"/>
          </a:p>
          <a:p>
            <a:pPr marL="342900" lvl="0" indent="-266700" algn="l" rtl="0">
              <a:spcBef>
                <a:spcPts val="640"/>
              </a:spcBef>
              <a:spcAft>
                <a:spcPts val="0"/>
              </a:spcAft>
              <a:buClr>
                <a:schemeClr val="dk1"/>
              </a:buClr>
              <a:buSzPts val="2000"/>
              <a:buChar char="●"/>
            </a:pPr>
            <a:r>
              <a:rPr lang="en" sz="2000"/>
              <a:t>a&amp;b = 0000 1100</a:t>
            </a:r>
            <a:endParaRPr sz="2000"/>
          </a:p>
          <a:p>
            <a:pPr marL="342900" lvl="0" indent="-266700" algn="l" rtl="0">
              <a:spcBef>
                <a:spcPts val="640"/>
              </a:spcBef>
              <a:spcAft>
                <a:spcPts val="0"/>
              </a:spcAft>
              <a:buClr>
                <a:schemeClr val="dk1"/>
              </a:buClr>
              <a:buSzPts val="2000"/>
              <a:buChar char="●"/>
            </a:pPr>
            <a:r>
              <a:rPr lang="en" sz="2000"/>
              <a:t>a|b = 0011 1101</a:t>
            </a:r>
            <a:endParaRPr sz="2000"/>
          </a:p>
          <a:p>
            <a:pPr marL="342900" lvl="0" indent="-266700" algn="l" rtl="0">
              <a:spcBef>
                <a:spcPts val="640"/>
              </a:spcBef>
              <a:spcAft>
                <a:spcPts val="0"/>
              </a:spcAft>
              <a:buClr>
                <a:schemeClr val="dk1"/>
              </a:buClr>
              <a:buSzPts val="2000"/>
              <a:buChar char="●"/>
            </a:pPr>
            <a:r>
              <a:rPr lang="en" sz="2000"/>
              <a:t>a^b = 0011 0001</a:t>
            </a:r>
            <a:endParaRPr sz="2000"/>
          </a:p>
          <a:p>
            <a:pPr marL="342900" lvl="0" indent="-266700" algn="l" rtl="0">
              <a:spcBef>
                <a:spcPts val="640"/>
              </a:spcBef>
              <a:spcAft>
                <a:spcPts val="0"/>
              </a:spcAft>
              <a:buClr>
                <a:schemeClr val="dk1"/>
              </a:buClr>
              <a:buSzPts val="2000"/>
              <a:buChar char="●"/>
            </a:pPr>
            <a:r>
              <a:rPr lang="en" sz="2000"/>
              <a:t>~a  = 1100 0011</a:t>
            </a:r>
            <a:endParaRPr sz="2000"/>
          </a:p>
          <a:p>
            <a:pPr marL="342900" lvl="0" indent="-139700" algn="l" rtl="0">
              <a:spcBef>
                <a:spcPts val="640"/>
              </a:spcBef>
              <a:spcAft>
                <a:spcPts val="1200"/>
              </a:spcAft>
              <a:buClr>
                <a:schemeClr val="dk1"/>
              </a:buClr>
              <a:buSzPts val="3200"/>
              <a:buNone/>
            </a:pPr>
            <a:endParaRPr sz="2000"/>
          </a:p>
        </p:txBody>
      </p:sp>
      <p:sp>
        <p:nvSpPr>
          <p:cNvPr id="612" name="Google Shape;612;p8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616"/>
        <p:cNvGrpSpPr/>
        <p:nvPr/>
      </p:nvGrpSpPr>
      <p:grpSpPr>
        <a:xfrm>
          <a:off x="0" y="0"/>
          <a:ext cx="0" cy="0"/>
          <a:chOff x="0" y="0"/>
          <a:chExt cx="0" cy="0"/>
        </a:xfrm>
      </p:grpSpPr>
      <p:sp>
        <p:nvSpPr>
          <p:cNvPr id="617" name="Google Shape;617;p86"/>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graphicFrame>
        <p:nvGraphicFramePr>
          <p:cNvPr id="618" name="Google Shape;618;p86"/>
          <p:cNvGraphicFramePr/>
          <p:nvPr/>
        </p:nvGraphicFramePr>
        <p:xfrm>
          <a:off x="457200" y="1085850"/>
          <a:ext cx="3000000" cy="3000000"/>
        </p:xfrm>
        <a:graphic>
          <a:graphicData uri="http://schemas.openxmlformats.org/drawingml/2006/table">
            <a:tbl>
              <a:tblPr firstRow="1" firstCol="1" bandRow="1">
                <a:noFill/>
                <a:tableStyleId>{AE04AFFA-4FE1-4D44-BA65-54234F50C7D9}</a:tableStyleId>
              </a:tblPr>
              <a:tblGrid>
                <a:gridCol w="1320025">
                  <a:extLst>
                    <a:ext uri="{9D8B030D-6E8A-4147-A177-3AD203B41FA5}">
                      <a16:colId xmlns:a16="http://schemas.microsoft.com/office/drawing/2014/main" val="20000"/>
                    </a:ext>
                  </a:extLst>
                </a:gridCol>
                <a:gridCol w="3454775">
                  <a:extLst>
                    <a:ext uri="{9D8B030D-6E8A-4147-A177-3AD203B41FA5}">
                      <a16:colId xmlns:a16="http://schemas.microsoft.com/office/drawing/2014/main" val="20001"/>
                    </a:ext>
                  </a:extLst>
                </a:gridCol>
                <a:gridCol w="3454775">
                  <a:extLst>
                    <a:ext uri="{9D8B030D-6E8A-4147-A177-3AD203B41FA5}">
                      <a16:colId xmlns:a16="http://schemas.microsoft.com/office/drawing/2014/main" val="20002"/>
                    </a:ext>
                  </a:extLst>
                </a:gridCol>
              </a:tblGrid>
              <a:tr h="325000">
                <a:tc>
                  <a:txBody>
                    <a:bodyPr/>
                    <a:lstStyle/>
                    <a:p>
                      <a:pPr marL="0" marR="0" lvl="0" indent="0" algn="ctr" rtl="0">
                        <a:lnSpc>
                          <a:spcPct val="107000"/>
                        </a:lnSpc>
                        <a:spcBef>
                          <a:spcPts val="0"/>
                        </a:spcBef>
                        <a:spcAft>
                          <a:spcPts val="0"/>
                        </a:spcAft>
                        <a:buNone/>
                      </a:pPr>
                      <a:r>
                        <a:rPr lang="en" sz="900"/>
                        <a:t>Operator</a:t>
                      </a:r>
                      <a:endParaRPr sz="800">
                        <a:latin typeface="Calibri"/>
                        <a:ea typeface="Calibri"/>
                        <a:cs typeface="Calibri"/>
                        <a:sym typeface="Calibri"/>
                      </a:endParaRPr>
                    </a:p>
                  </a:txBody>
                  <a:tcPr marL="68500" marR="68500" marT="0" marB="0"/>
                </a:tc>
                <a:tc>
                  <a:txBody>
                    <a:bodyPr/>
                    <a:lstStyle/>
                    <a:p>
                      <a:pPr marL="0" marR="0" lvl="0" indent="0" algn="ctr" rtl="0">
                        <a:lnSpc>
                          <a:spcPct val="107000"/>
                        </a:lnSpc>
                        <a:spcBef>
                          <a:spcPts val="0"/>
                        </a:spcBef>
                        <a:spcAft>
                          <a:spcPts val="0"/>
                        </a:spcAft>
                        <a:buNone/>
                      </a:pPr>
                      <a:r>
                        <a:rPr lang="en" sz="900"/>
                        <a:t>Description</a:t>
                      </a:r>
                      <a:endParaRPr sz="800">
                        <a:latin typeface="Calibri"/>
                        <a:ea typeface="Calibri"/>
                        <a:cs typeface="Calibri"/>
                        <a:sym typeface="Calibri"/>
                      </a:endParaRPr>
                    </a:p>
                  </a:txBody>
                  <a:tcPr marL="68500" marR="68500" marT="0" marB="0"/>
                </a:tc>
                <a:tc>
                  <a:txBody>
                    <a:bodyPr/>
                    <a:lstStyle/>
                    <a:p>
                      <a:pPr marL="0" marR="0" lvl="0" indent="0" algn="ctr" rtl="0">
                        <a:lnSpc>
                          <a:spcPct val="107000"/>
                        </a:lnSpc>
                        <a:spcBef>
                          <a:spcPts val="0"/>
                        </a:spcBef>
                        <a:spcAft>
                          <a:spcPts val="0"/>
                        </a:spcAft>
                        <a:buNone/>
                      </a:pPr>
                      <a:r>
                        <a:rPr lang="en" sz="900"/>
                        <a:t>Example</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0"/>
                  </a:ext>
                </a:extLst>
              </a:tr>
              <a:tr h="650000">
                <a:tc>
                  <a:txBody>
                    <a:bodyPr/>
                    <a:lstStyle/>
                    <a:p>
                      <a:pPr marL="0" marR="0" lvl="0" indent="0" algn="l" rtl="0">
                        <a:lnSpc>
                          <a:spcPct val="107000"/>
                        </a:lnSpc>
                        <a:spcBef>
                          <a:spcPts val="0"/>
                        </a:spcBef>
                        <a:spcAft>
                          <a:spcPts val="0"/>
                        </a:spcAft>
                        <a:buNone/>
                      </a:pPr>
                      <a:r>
                        <a:rPr lang="en" sz="900"/>
                        <a:t>&amp; Binary AND</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Operator copies a bit to the result if it exists in both operands </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&amp; b) (means 0000 1100)</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1"/>
                  </a:ext>
                </a:extLst>
              </a:tr>
              <a:tr h="325000">
                <a:tc>
                  <a:txBody>
                    <a:bodyPr/>
                    <a:lstStyle/>
                    <a:p>
                      <a:pPr marL="0" marR="0" lvl="0" indent="0" algn="l" rtl="0">
                        <a:lnSpc>
                          <a:spcPct val="107000"/>
                        </a:lnSpc>
                        <a:spcBef>
                          <a:spcPts val="0"/>
                        </a:spcBef>
                        <a:spcAft>
                          <a:spcPts val="0"/>
                        </a:spcAft>
                        <a:buNone/>
                      </a:pPr>
                      <a:r>
                        <a:rPr lang="en" sz="900"/>
                        <a:t>| Binary OR</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It copies a bit if it exists in either operand.</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 b) = 61 (means 0011 1101)</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2"/>
                  </a:ext>
                </a:extLst>
              </a:tr>
              <a:tr h="636275">
                <a:tc>
                  <a:txBody>
                    <a:bodyPr/>
                    <a:lstStyle/>
                    <a:p>
                      <a:pPr marL="0" marR="0" lvl="0" indent="0" algn="l" rtl="0">
                        <a:lnSpc>
                          <a:spcPct val="107000"/>
                        </a:lnSpc>
                        <a:spcBef>
                          <a:spcPts val="0"/>
                        </a:spcBef>
                        <a:spcAft>
                          <a:spcPts val="0"/>
                        </a:spcAft>
                        <a:buNone/>
                      </a:pPr>
                      <a:r>
                        <a:rPr lang="en" sz="900"/>
                        <a:t>^ Binary XOR</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It copies the bit if it is set in one operand but not both.</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 b) = 49 (means 0011 0001)</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3"/>
                  </a:ext>
                </a:extLst>
              </a:tr>
              <a:tr h="650000">
                <a:tc>
                  <a:txBody>
                    <a:bodyPr/>
                    <a:lstStyle/>
                    <a:p>
                      <a:pPr marL="0" marR="0" lvl="0" indent="0" algn="l" rtl="0">
                        <a:lnSpc>
                          <a:spcPct val="107000"/>
                        </a:lnSpc>
                        <a:spcBef>
                          <a:spcPts val="0"/>
                        </a:spcBef>
                        <a:spcAft>
                          <a:spcPts val="0"/>
                        </a:spcAft>
                        <a:buNone/>
                      </a:pPr>
                      <a:r>
                        <a:rPr lang="en" sz="900"/>
                        <a:t>~ Binary Ones Complement</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It is unary and has the effect of 'flipping' bits.</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 = -61 (means 1100 0011 in 2's complement form due to a signed binary number.</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4"/>
                  </a:ext>
                </a:extLst>
              </a:tr>
              <a:tr h="650000">
                <a:tc>
                  <a:txBody>
                    <a:bodyPr/>
                    <a:lstStyle/>
                    <a:p>
                      <a:pPr marL="0" marR="0" lvl="0" indent="0" algn="l" rtl="0">
                        <a:lnSpc>
                          <a:spcPct val="107000"/>
                        </a:lnSpc>
                        <a:spcBef>
                          <a:spcPts val="0"/>
                        </a:spcBef>
                        <a:spcAft>
                          <a:spcPts val="0"/>
                        </a:spcAft>
                        <a:buNone/>
                      </a:pPr>
                      <a:r>
                        <a:rPr lang="en" sz="900"/>
                        <a:t>&lt;&lt; Binary Left Shift</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The left operands value is moved left by the number of bits specified by the right operand.</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&lt;&lt; = 240 (means 1111 0000)</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5"/>
                  </a:ext>
                </a:extLst>
              </a:tr>
              <a:tr h="650000">
                <a:tc>
                  <a:txBody>
                    <a:bodyPr/>
                    <a:lstStyle/>
                    <a:p>
                      <a:pPr marL="0" marR="0" lvl="0" indent="0" algn="l" rtl="0">
                        <a:lnSpc>
                          <a:spcPct val="107000"/>
                        </a:lnSpc>
                        <a:spcBef>
                          <a:spcPts val="0"/>
                        </a:spcBef>
                        <a:spcAft>
                          <a:spcPts val="0"/>
                        </a:spcAft>
                        <a:buNone/>
                      </a:pPr>
                      <a:r>
                        <a:rPr lang="en" sz="900"/>
                        <a:t>&gt;&gt; Binary Right Shift</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The left operands value is moved right by the number of bits specified by the right operand.</a:t>
                      </a:r>
                      <a:endParaRPr sz="800">
                        <a:latin typeface="Calibri"/>
                        <a:ea typeface="Calibri"/>
                        <a:cs typeface="Calibri"/>
                        <a:sym typeface="Calibri"/>
                      </a:endParaRPr>
                    </a:p>
                  </a:txBody>
                  <a:tcPr marL="68500" marR="68500" marT="0" marB="0"/>
                </a:tc>
                <a:tc>
                  <a:txBody>
                    <a:bodyPr/>
                    <a:lstStyle/>
                    <a:p>
                      <a:pPr marL="0" marR="0" lvl="0" indent="0" algn="l" rtl="0">
                        <a:lnSpc>
                          <a:spcPct val="107000"/>
                        </a:lnSpc>
                        <a:spcBef>
                          <a:spcPts val="0"/>
                        </a:spcBef>
                        <a:spcAft>
                          <a:spcPts val="0"/>
                        </a:spcAft>
                        <a:buNone/>
                      </a:pPr>
                      <a:r>
                        <a:rPr lang="en" sz="900"/>
                        <a:t>a &gt;&gt; = 15 (means 0000 1111)</a:t>
                      </a:r>
                      <a:endParaRPr sz="800">
                        <a:latin typeface="Calibri"/>
                        <a:ea typeface="Calibri"/>
                        <a:cs typeface="Calibri"/>
                        <a:sym typeface="Calibri"/>
                      </a:endParaRPr>
                    </a:p>
                  </a:txBody>
                  <a:tcPr marL="68500" marR="68500" marT="0" marB="0"/>
                </a:tc>
                <a:extLst>
                  <a:ext uri="{0D108BD9-81ED-4DB2-BD59-A6C34878D82A}">
                    <a16:rowId xmlns:a16="http://schemas.microsoft.com/office/drawing/2014/main" val="10006"/>
                  </a:ext>
                </a:extLst>
              </a:tr>
            </a:tbl>
          </a:graphicData>
        </a:graphic>
      </p:graphicFrame>
      <p:sp>
        <p:nvSpPr>
          <p:cNvPr id="619" name="Google Shape;619;p86"/>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 Assignment Operators )</a:t>
            </a:r>
            <a:endParaRPr/>
          </a:p>
        </p:txBody>
      </p:sp>
      <p:sp>
        <p:nvSpPr>
          <p:cNvPr id="625" name="Google Shape;625;p87"/>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12420" algn="l" rtl="0">
              <a:spcBef>
                <a:spcPts val="0"/>
              </a:spcBef>
              <a:spcAft>
                <a:spcPts val="0"/>
              </a:spcAft>
              <a:buClr>
                <a:schemeClr val="dk1"/>
              </a:buClr>
              <a:buSzPct val="177777"/>
              <a:buChar char="●"/>
            </a:pPr>
            <a:r>
              <a:rPr lang="en"/>
              <a:t>Assignment operators are used in Python to assign values to variables.</a:t>
            </a:r>
            <a:endParaRPr/>
          </a:p>
          <a:p>
            <a:pPr marL="342900" lvl="0" indent="-312420" algn="l" rtl="0">
              <a:spcBef>
                <a:spcPts val="640"/>
              </a:spcBef>
              <a:spcAft>
                <a:spcPts val="0"/>
              </a:spcAft>
              <a:buClr>
                <a:schemeClr val="dk1"/>
              </a:buClr>
              <a:buSzPct val="177777"/>
              <a:buChar char="●"/>
            </a:pPr>
            <a:r>
              <a:rPr lang="en"/>
              <a:t>a = 5 is a simple assignment operator that assigns the value 5 on the right to the variable </a:t>
            </a:r>
            <a:r>
              <a:rPr lang="en" b="1"/>
              <a:t>a</a:t>
            </a:r>
            <a:r>
              <a:rPr lang="en"/>
              <a:t> on the left.</a:t>
            </a:r>
            <a:endParaRPr/>
          </a:p>
          <a:p>
            <a:pPr marL="342900" lvl="0" indent="-312420" algn="l" rtl="0">
              <a:spcBef>
                <a:spcPts val="640"/>
              </a:spcBef>
              <a:spcAft>
                <a:spcPts val="0"/>
              </a:spcAft>
              <a:buClr>
                <a:schemeClr val="dk1"/>
              </a:buClr>
              <a:buSzPct val="177777"/>
              <a:buChar char="●"/>
            </a:pPr>
            <a:r>
              <a:rPr lang="en"/>
              <a:t>There are various compound operators in Python like a += 5 that adds to the variable and later assigns the same. It is equivalent </a:t>
            </a:r>
            <a:endParaRPr/>
          </a:p>
          <a:p>
            <a:pPr marL="0" lvl="0" indent="0" algn="l" rtl="0">
              <a:spcBef>
                <a:spcPts val="640"/>
              </a:spcBef>
              <a:spcAft>
                <a:spcPts val="0"/>
              </a:spcAft>
              <a:buClr>
                <a:schemeClr val="dk1"/>
              </a:buClr>
              <a:buSzPct val="177777"/>
              <a:buNone/>
            </a:pPr>
            <a:r>
              <a:rPr lang="en"/>
              <a:t>to a = a + 5.</a:t>
            </a:r>
            <a:endParaRPr/>
          </a:p>
          <a:p>
            <a:pPr marL="342900" lvl="0" indent="-139700" algn="l" rtl="0">
              <a:spcBef>
                <a:spcPts val="640"/>
              </a:spcBef>
              <a:spcAft>
                <a:spcPts val="1200"/>
              </a:spcAft>
              <a:buClr>
                <a:schemeClr val="dk1"/>
              </a:buClr>
              <a:buSzPct val="177777"/>
              <a:buNone/>
            </a:pPr>
            <a:endParaRPr/>
          </a:p>
        </p:txBody>
      </p:sp>
      <p:pic>
        <p:nvPicPr>
          <p:cNvPr id="626" name="Google Shape;626;p87" descr="python11.png"/>
          <p:cNvPicPr preferRelativeResize="0"/>
          <p:nvPr/>
        </p:nvPicPr>
        <p:blipFill rotWithShape="1">
          <a:blip r:embed="rId3">
            <a:alphaModFix/>
          </a:blip>
          <a:srcRect/>
          <a:stretch/>
        </p:blipFill>
        <p:spPr>
          <a:xfrm>
            <a:off x="7543800" y="3973304"/>
            <a:ext cx="1547813" cy="1170196"/>
          </a:xfrm>
          <a:prstGeom prst="rect">
            <a:avLst/>
          </a:prstGeom>
          <a:noFill/>
          <a:ln>
            <a:noFill/>
          </a:ln>
        </p:spPr>
      </p:pic>
      <p:sp>
        <p:nvSpPr>
          <p:cNvPr id="627" name="Google Shape;627;p8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88"/>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4 : Demonstration of Assignment Operator </a:t>
            </a:r>
            <a:endParaRPr/>
          </a:p>
        </p:txBody>
      </p:sp>
      <p:graphicFrame>
        <p:nvGraphicFramePr>
          <p:cNvPr id="633" name="Google Shape;633;p88"/>
          <p:cNvGraphicFramePr/>
          <p:nvPr/>
        </p:nvGraphicFramePr>
        <p:xfrm>
          <a:off x="1066800" y="1085850"/>
          <a:ext cx="3000000" cy="3000000"/>
        </p:xfrm>
        <a:graphic>
          <a:graphicData uri="http://schemas.openxmlformats.org/drawingml/2006/table">
            <a:tbl>
              <a:tblPr>
                <a:noFill/>
                <a:tableStyleId>{A5A24848-2051-4051-8756-194193762AB0}</a:tableStyleId>
              </a:tblPr>
              <a:tblGrid>
                <a:gridCol w="1841900">
                  <a:extLst>
                    <a:ext uri="{9D8B030D-6E8A-4147-A177-3AD203B41FA5}">
                      <a16:colId xmlns:a16="http://schemas.microsoft.com/office/drawing/2014/main" val="20000"/>
                    </a:ext>
                  </a:extLst>
                </a:gridCol>
                <a:gridCol w="3358750">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tblGrid>
              <a:tr h="288875">
                <a:tc>
                  <a:txBody>
                    <a:bodyPr/>
                    <a:lstStyle/>
                    <a:p>
                      <a:pPr marL="0" marR="0" lvl="0" indent="0" algn="l" rtl="0">
                        <a:spcBef>
                          <a:spcPts val="0"/>
                        </a:spcBef>
                        <a:spcAft>
                          <a:spcPts val="0"/>
                        </a:spcAft>
                        <a:buNone/>
                      </a:pPr>
                      <a:r>
                        <a:rPr lang="en" sz="1200" b="1"/>
                        <a:t>Operator</a:t>
                      </a:r>
                      <a:endParaRPr sz="1100"/>
                    </a:p>
                  </a:txBody>
                  <a:tcPr marL="66625" marR="53300" marT="74975" marB="69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200" b="1"/>
                        <a:t>Example</a:t>
                      </a:r>
                      <a:endParaRPr sz="1100"/>
                    </a:p>
                  </a:txBody>
                  <a:tcPr marL="66625" marR="53300" marT="74975" marB="69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200" b="1"/>
                        <a:t>Equivatent to</a:t>
                      </a:r>
                      <a:endParaRPr sz="1100"/>
                    </a:p>
                  </a:txBody>
                  <a:tcPr marL="66625" marR="53300" marT="74975" marB="69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7535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38900">
                <a:tc>
                  <a:txBody>
                    <a:bodyPr/>
                    <a:lstStyle/>
                    <a:p>
                      <a:pPr marL="0" marR="0" lvl="0" indent="0" algn="l" rtl="0">
                        <a:spcBef>
                          <a:spcPts val="0"/>
                        </a:spcBef>
                        <a:spcAft>
                          <a:spcPts val="0"/>
                        </a:spcAft>
                        <a:buNone/>
                      </a:pPr>
                      <a:r>
                        <a:rPr lang="en" sz="1200" b="1"/>
                        <a:t>&amp;=</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&amp;=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&amp;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38900">
                <a:tc>
                  <a:txBody>
                    <a:bodyPr/>
                    <a:lstStyle/>
                    <a:p>
                      <a:pPr marL="0" marR="0" lvl="0" indent="0" algn="l" rtl="0">
                        <a:spcBef>
                          <a:spcPts val="0"/>
                        </a:spcBef>
                        <a:spcAft>
                          <a:spcPts val="0"/>
                        </a:spcAft>
                        <a:buNone/>
                      </a:pPr>
                      <a:r>
                        <a:rPr lang="en" sz="1200" b="1"/>
                        <a: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38900">
                <a:tc>
                  <a:txBody>
                    <a:bodyPr/>
                    <a:lstStyle/>
                    <a:p>
                      <a:pPr marL="0" marR="0" lvl="0" indent="0" algn="l" rtl="0">
                        <a:spcBef>
                          <a:spcPts val="0"/>
                        </a:spcBef>
                        <a:spcAft>
                          <a:spcPts val="0"/>
                        </a:spcAft>
                        <a:buNone/>
                      </a:pPr>
                      <a:r>
                        <a:rPr lang="en" sz="1200" b="1"/>
                        <a:t>&gt;&gt;=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&gt;&gt;=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&gt;&gt;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38900">
                <a:tc>
                  <a:txBody>
                    <a:bodyPr/>
                    <a:lstStyle/>
                    <a:p>
                      <a:pPr marL="0" marR="0" lvl="0" indent="0" algn="l" rtl="0">
                        <a:spcBef>
                          <a:spcPts val="0"/>
                        </a:spcBef>
                        <a:spcAft>
                          <a:spcPts val="0"/>
                        </a:spcAft>
                        <a:buNone/>
                      </a:pPr>
                      <a:r>
                        <a:rPr lang="en" sz="1200" b="1"/>
                        <a:t>&lt;&lt;=</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&lt;&lt;=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200" b="1"/>
                        <a:t>x = x &lt;&lt; 5</a:t>
                      </a:r>
                      <a:endParaRPr sz="1100"/>
                    </a:p>
                  </a:txBody>
                  <a:tcPr marL="66625" marR="53300" marT="49975" marB="4497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bl>
          </a:graphicData>
        </a:graphic>
      </p:graphicFrame>
      <p:pic>
        <p:nvPicPr>
          <p:cNvPr id="634" name="Google Shape;634;p88"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635" name="Google Shape;635;p88"/>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641" name="Google Shape;641;p8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642" name="Google Shape;642;p89"/>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643" name="Google Shape;643;p89"/>
          <p:cNvPicPr preferRelativeResize="0"/>
          <p:nvPr/>
        </p:nvPicPr>
        <p:blipFill rotWithShape="1">
          <a:blip r:embed="rId3">
            <a:alphaModFix/>
          </a:blip>
          <a:srcRect l="33626" t="22693" r="26044" b="40000"/>
          <a:stretch/>
        </p:blipFill>
        <p:spPr>
          <a:xfrm>
            <a:off x="0" y="0"/>
            <a:ext cx="9144001" cy="5029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4 : Demonstration of Assignment Operator </a:t>
            </a:r>
            <a:endParaRPr/>
          </a:p>
        </p:txBody>
      </p:sp>
      <p:sp>
        <p:nvSpPr>
          <p:cNvPr id="649" name="Google Shape;649;p9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650" name="Google Shape;650;p90"/>
          <p:cNvPicPr preferRelativeResize="0"/>
          <p:nvPr/>
        </p:nvPicPr>
        <p:blipFill rotWithShape="1">
          <a:blip r:embed="rId3">
            <a:alphaModFix/>
          </a:blip>
          <a:srcRect l="33518" t="60962" r="30586" b="14999"/>
          <a:stretch/>
        </p:blipFill>
        <p:spPr>
          <a:xfrm>
            <a:off x="366075" y="1281875"/>
            <a:ext cx="8001000" cy="31432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656" name="Google Shape;656;p9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657" name="Google Shape;657;p91"/>
          <p:cNvPicPr preferRelativeResize="0">
            <a:picLocks noGrp="1"/>
          </p:cNvPicPr>
          <p:nvPr>
            <p:ph type="body" idx="1"/>
          </p:nvPr>
        </p:nvPicPr>
        <p:blipFill rotWithShape="1">
          <a:blip r:embed="rId3">
            <a:alphaModFix/>
          </a:blip>
          <a:srcRect l="27282" t="35355" r="40532" b="47808"/>
          <a:stretch/>
        </p:blipFill>
        <p:spPr>
          <a:xfrm>
            <a:off x="381000" y="342900"/>
            <a:ext cx="8763000" cy="3257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2"/>
          <p:cNvSpPr txBox="1">
            <a:spLocks noGrp="1"/>
          </p:cNvSpPr>
          <p:nvPr>
            <p:ph type="title"/>
          </p:nvPr>
        </p:nvSpPr>
        <p:spPr>
          <a:xfrm>
            <a:off x="457200" y="205978"/>
            <a:ext cx="84582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(Identity Operators –Special Operators )</a:t>
            </a:r>
            <a:endParaRPr/>
          </a:p>
        </p:txBody>
      </p:sp>
      <p:sp>
        <p:nvSpPr>
          <p:cNvPr id="663" name="Google Shape;663;p92"/>
          <p:cNvSpPr txBox="1">
            <a:spLocks noGrp="1"/>
          </p:cNvSpPr>
          <p:nvPr>
            <p:ph type="body" idx="1"/>
          </p:nvPr>
        </p:nvSpPr>
        <p:spPr>
          <a:xfrm>
            <a:off x="457200" y="1204913"/>
            <a:ext cx="8229600" cy="2545800"/>
          </a:xfrm>
          <a:prstGeom prst="rect">
            <a:avLst/>
          </a:prstGeom>
          <a:noFill/>
          <a:ln>
            <a:noFill/>
          </a:ln>
        </p:spPr>
        <p:txBody>
          <a:bodyPr spcFirstLastPara="1" wrap="square" lIns="91425" tIns="45700" rIns="91425" bIns="45700" anchor="t" anchorCtr="0">
            <a:normAutofit/>
          </a:bodyPr>
          <a:lstStyle/>
          <a:p>
            <a:pPr marL="342900" lvl="0" indent="-285750" algn="l" rtl="0">
              <a:spcBef>
                <a:spcPts val="0"/>
              </a:spcBef>
              <a:spcAft>
                <a:spcPts val="0"/>
              </a:spcAft>
              <a:buSzPts val="2300"/>
              <a:buChar char="●"/>
            </a:pPr>
            <a:r>
              <a:rPr lang="en" sz="2300"/>
              <a:t>is and is not are the identity operators in Python. </a:t>
            </a:r>
            <a:endParaRPr sz="2300"/>
          </a:p>
          <a:p>
            <a:pPr marL="342900" lvl="0" indent="-285750" algn="l" rtl="0">
              <a:spcBef>
                <a:spcPts val="640"/>
              </a:spcBef>
              <a:spcAft>
                <a:spcPts val="0"/>
              </a:spcAft>
              <a:buSzPts val="2300"/>
              <a:buChar char="●"/>
            </a:pPr>
            <a:r>
              <a:rPr lang="en" sz="2300"/>
              <a:t>They are used to check if two values (or variables) are located on the same part of the memory.</a:t>
            </a:r>
            <a:endParaRPr sz="2300"/>
          </a:p>
          <a:p>
            <a:pPr marL="342900" lvl="0" indent="-285750" algn="l" rtl="0">
              <a:spcBef>
                <a:spcPts val="640"/>
              </a:spcBef>
              <a:spcAft>
                <a:spcPts val="1200"/>
              </a:spcAft>
              <a:buSzPts val="2300"/>
              <a:buChar char="●"/>
            </a:pPr>
            <a:r>
              <a:rPr lang="en" sz="2300"/>
              <a:t> Two variables that are equal does not imply that they are identical</a:t>
            </a:r>
            <a:endParaRPr sz="2300"/>
          </a:p>
        </p:txBody>
      </p:sp>
      <p:pic>
        <p:nvPicPr>
          <p:cNvPr id="664" name="Google Shape;664;p92"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665" name="Google Shape;665;p9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(Identity Operators-Overview)</a:t>
            </a:r>
            <a:endParaRPr/>
          </a:p>
        </p:txBody>
      </p:sp>
      <p:pic>
        <p:nvPicPr>
          <p:cNvPr id="671" name="Google Shape;671;p93"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graphicFrame>
        <p:nvGraphicFramePr>
          <p:cNvPr id="672" name="Google Shape;672;p93"/>
          <p:cNvGraphicFramePr/>
          <p:nvPr/>
        </p:nvGraphicFramePr>
        <p:xfrm>
          <a:off x="457200" y="1303734"/>
          <a:ext cx="8153400" cy="2811075"/>
        </p:xfrm>
        <a:graphic>
          <a:graphicData uri="http://schemas.openxmlformats.org/drawingml/2006/table">
            <a:tbl>
              <a:tblPr>
                <a:noFill/>
                <a:tableStyleId>{A5A24848-2051-4051-8756-194193762AB0}</a:tableStyleId>
              </a:tblPr>
              <a:tblGrid>
                <a:gridCol w="16764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604925">
                <a:tc>
                  <a:txBody>
                    <a:bodyPr/>
                    <a:lstStyle/>
                    <a:p>
                      <a:pPr marL="0" marR="0" lvl="0" indent="0" algn="l" rtl="0">
                        <a:spcBef>
                          <a:spcPts val="0"/>
                        </a:spcBef>
                        <a:spcAft>
                          <a:spcPts val="0"/>
                        </a:spcAft>
                        <a:buNone/>
                      </a:pPr>
                      <a:r>
                        <a:rPr lang="en" sz="1800" b="1"/>
                        <a:t>Operator</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1"/>
                        <a:t>Meaning</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1"/>
                        <a:t>Example</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1103075">
                <a:tc>
                  <a:txBody>
                    <a:bodyPr/>
                    <a:lstStyle/>
                    <a:p>
                      <a:pPr marL="0" marR="0" lvl="0" indent="0" algn="l" rtl="0">
                        <a:spcBef>
                          <a:spcPts val="0"/>
                        </a:spcBef>
                        <a:spcAft>
                          <a:spcPts val="0"/>
                        </a:spcAft>
                        <a:buNone/>
                      </a:pPr>
                      <a:r>
                        <a:rPr lang="en" sz="1800" b="0"/>
                        <a:t>is</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800" b="0"/>
                        <a:t>True if the operands are identical (refer to the same object)</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800" b="0"/>
                        <a:t>x is True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103075">
                <a:tc>
                  <a:txBody>
                    <a:bodyPr/>
                    <a:lstStyle/>
                    <a:p>
                      <a:pPr marL="0" marR="0" lvl="0" indent="0" algn="l" rtl="0">
                        <a:spcBef>
                          <a:spcPts val="0"/>
                        </a:spcBef>
                        <a:spcAft>
                          <a:spcPts val="0"/>
                        </a:spcAft>
                        <a:buNone/>
                      </a:pPr>
                      <a:r>
                        <a:rPr lang="en" sz="1800" b="0"/>
                        <a:t>is not</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800" b="0"/>
                        <a:t>True if the operands are not identical (do not refer to the same object)</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800" b="0"/>
                        <a:t>x is not True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673" name="Google Shape;673;p93"/>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94"/>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Program 5 : Demonstration of </a:t>
            </a:r>
            <a:br>
              <a:rPr lang="en"/>
            </a:br>
            <a:r>
              <a:rPr lang="en"/>
              <a:t> Identity Operators</a:t>
            </a:r>
            <a:endParaRPr/>
          </a:p>
        </p:txBody>
      </p:sp>
      <p:sp>
        <p:nvSpPr>
          <p:cNvPr id="680" name="Google Shape;680;p94"/>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None/>
            </a:pPr>
            <a:r>
              <a:rPr lang="en" sz="2000"/>
              <a:t>x1 = 5</a:t>
            </a:r>
            <a:endParaRPr sz="2000"/>
          </a:p>
          <a:p>
            <a:pPr marL="342900" lvl="0" indent="-342900" algn="l" rtl="0">
              <a:spcBef>
                <a:spcPts val="592"/>
              </a:spcBef>
              <a:spcAft>
                <a:spcPts val="0"/>
              </a:spcAft>
              <a:buClr>
                <a:schemeClr val="dk1"/>
              </a:buClr>
              <a:buSzPts val="3200"/>
              <a:buNone/>
            </a:pPr>
            <a:r>
              <a:rPr lang="en" sz="2000"/>
              <a:t>y1 = 5</a:t>
            </a:r>
            <a:endParaRPr sz="2000"/>
          </a:p>
          <a:p>
            <a:pPr marL="342900" lvl="0" indent="-342900" algn="l" rtl="0">
              <a:spcBef>
                <a:spcPts val="592"/>
              </a:spcBef>
              <a:spcAft>
                <a:spcPts val="0"/>
              </a:spcAft>
              <a:buClr>
                <a:schemeClr val="dk1"/>
              </a:buClr>
              <a:buSzPts val="3200"/>
              <a:buNone/>
            </a:pPr>
            <a:r>
              <a:rPr lang="en" sz="2000"/>
              <a:t>x2 = 'Hello‘</a:t>
            </a:r>
            <a:endParaRPr sz="2000"/>
          </a:p>
          <a:p>
            <a:pPr marL="342900" lvl="0" indent="-342900" algn="l" rtl="0">
              <a:spcBef>
                <a:spcPts val="592"/>
              </a:spcBef>
              <a:spcAft>
                <a:spcPts val="0"/>
              </a:spcAft>
              <a:buClr>
                <a:schemeClr val="dk1"/>
              </a:buClr>
              <a:buSzPts val="3200"/>
              <a:buNone/>
            </a:pPr>
            <a:r>
              <a:rPr lang="en" sz="2000"/>
              <a:t>y2 = 'Hello‘</a:t>
            </a:r>
            <a:endParaRPr sz="2000"/>
          </a:p>
          <a:p>
            <a:pPr marL="342900" lvl="0" indent="-342900" algn="l" rtl="0">
              <a:spcBef>
                <a:spcPts val="592"/>
              </a:spcBef>
              <a:spcAft>
                <a:spcPts val="0"/>
              </a:spcAft>
              <a:buClr>
                <a:schemeClr val="dk1"/>
              </a:buClr>
              <a:buSzPts val="3200"/>
              <a:buNone/>
            </a:pPr>
            <a:r>
              <a:rPr lang="en" sz="2000"/>
              <a:t>x3 = [1,2,3]</a:t>
            </a:r>
            <a:endParaRPr sz="2000"/>
          </a:p>
          <a:p>
            <a:pPr marL="342900" lvl="0" indent="-342900" algn="l" rtl="0">
              <a:spcBef>
                <a:spcPts val="592"/>
              </a:spcBef>
              <a:spcAft>
                <a:spcPts val="0"/>
              </a:spcAft>
              <a:buClr>
                <a:schemeClr val="dk1"/>
              </a:buClr>
              <a:buSzPts val="3200"/>
              <a:buNone/>
            </a:pPr>
            <a:r>
              <a:rPr lang="en" sz="2000"/>
              <a:t>y3 = [1,2,3]</a:t>
            </a:r>
            <a:endParaRPr sz="2000"/>
          </a:p>
          <a:p>
            <a:pPr marL="342900" lvl="0" indent="-342900" algn="l" rtl="0">
              <a:spcBef>
                <a:spcPts val="592"/>
              </a:spcBef>
              <a:spcAft>
                <a:spcPts val="0"/>
              </a:spcAft>
              <a:buClr>
                <a:schemeClr val="dk1"/>
              </a:buClr>
              <a:buSzPts val="3200"/>
              <a:buNone/>
            </a:pPr>
            <a:r>
              <a:rPr lang="en" sz="2000"/>
              <a:t>print(x1 </a:t>
            </a:r>
            <a:r>
              <a:rPr lang="en" sz="2000">
                <a:solidFill>
                  <a:srgbClr val="FF0000"/>
                </a:solidFill>
              </a:rPr>
              <a:t>is not </a:t>
            </a:r>
            <a:r>
              <a:rPr lang="en" sz="2000"/>
              <a:t>y1)</a:t>
            </a:r>
            <a:endParaRPr sz="2000"/>
          </a:p>
          <a:p>
            <a:pPr marL="342900" lvl="0" indent="-342900" algn="l" rtl="0">
              <a:spcBef>
                <a:spcPts val="592"/>
              </a:spcBef>
              <a:spcAft>
                <a:spcPts val="0"/>
              </a:spcAft>
              <a:buClr>
                <a:schemeClr val="dk1"/>
              </a:buClr>
              <a:buSzPts val="3200"/>
              <a:buNone/>
            </a:pPr>
            <a:r>
              <a:rPr lang="en" sz="2000"/>
              <a:t>print(x2 </a:t>
            </a:r>
            <a:r>
              <a:rPr lang="en" sz="2000">
                <a:solidFill>
                  <a:srgbClr val="FF0000"/>
                </a:solidFill>
              </a:rPr>
              <a:t>is</a:t>
            </a:r>
            <a:r>
              <a:rPr lang="en" sz="2000"/>
              <a:t> y2)</a:t>
            </a:r>
            <a:endParaRPr sz="2000"/>
          </a:p>
          <a:p>
            <a:pPr marL="342900" lvl="0" indent="-342900" algn="l" rtl="0">
              <a:spcBef>
                <a:spcPts val="592"/>
              </a:spcBef>
              <a:spcAft>
                <a:spcPts val="1200"/>
              </a:spcAft>
              <a:buClr>
                <a:schemeClr val="dk1"/>
              </a:buClr>
              <a:buSzPts val="3200"/>
              <a:buNone/>
            </a:pPr>
            <a:r>
              <a:rPr lang="en" sz="2000"/>
              <a:t>print(x3 </a:t>
            </a:r>
            <a:r>
              <a:rPr lang="en" sz="2000">
                <a:solidFill>
                  <a:srgbClr val="FF0000"/>
                </a:solidFill>
              </a:rPr>
              <a:t>is</a:t>
            </a:r>
            <a:r>
              <a:rPr lang="en" sz="2000"/>
              <a:t> y3)</a:t>
            </a:r>
            <a:endParaRPr sz="2000"/>
          </a:p>
        </p:txBody>
      </p:sp>
      <p:pic>
        <p:nvPicPr>
          <p:cNvPr id="681" name="Google Shape;681;p94"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 sz="3200"/>
              <a:t>Python’s Benevolent Dictator For Life</a:t>
            </a:r>
            <a:endParaRPr/>
          </a:p>
        </p:txBody>
      </p:sp>
      <p:sp>
        <p:nvSpPr>
          <p:cNvPr id="122" name="Google Shape;122;p23"/>
          <p:cNvSpPr/>
          <p:nvPr/>
        </p:nvSpPr>
        <p:spPr>
          <a:xfrm>
            <a:off x="304800" y="1371600"/>
            <a:ext cx="5257800" cy="265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3200" b="0" i="0" u="none" strike="noStrike" cap="none">
                <a:solidFill>
                  <a:schemeClr val="dk1"/>
                </a:solidFill>
                <a:latin typeface="Times New Roman"/>
                <a:ea typeface="Times New Roman"/>
                <a:cs typeface="Times New Roman"/>
                <a:sym typeface="Times New Roman"/>
              </a:rPr>
              <a:t>“Python is an experiment in how  much freedom program-mers need.  Too much freedom and nobody can read another's code; too little and expressive-ness is endangered.”</a:t>
            </a:r>
            <a:endParaRPr/>
          </a:p>
          <a:p>
            <a:pPr marL="0" marR="0" lvl="0" indent="0" algn="l" rtl="0">
              <a:spcBef>
                <a:spcPts val="0"/>
              </a:spcBef>
              <a:spcAft>
                <a:spcPts val="0"/>
              </a:spcAft>
              <a:buNone/>
            </a:pPr>
            <a:r>
              <a:rPr lang="en" sz="3200" b="0" i="0" u="none" strike="noStrike" cap="none">
                <a:solidFill>
                  <a:schemeClr val="dk1"/>
                </a:solidFill>
                <a:latin typeface="Times New Roman"/>
                <a:ea typeface="Times New Roman"/>
                <a:cs typeface="Times New Roman"/>
                <a:sym typeface="Times New Roman"/>
              </a:rPr>
              <a:t>      - Guido van Rossum </a:t>
            </a:r>
            <a:endParaRPr/>
          </a:p>
        </p:txBody>
      </p:sp>
      <p:pic>
        <p:nvPicPr>
          <p:cNvPr id="123" name="Google Shape;123;p23"/>
          <p:cNvPicPr preferRelativeResize="0"/>
          <p:nvPr/>
        </p:nvPicPr>
        <p:blipFill rotWithShape="1">
          <a:blip r:embed="rId3">
            <a:alphaModFix/>
          </a:blip>
          <a:srcRect/>
          <a:stretch/>
        </p:blipFill>
        <p:spPr>
          <a:xfrm>
            <a:off x="5868572" y="1028700"/>
            <a:ext cx="2133600" cy="3200400"/>
          </a:xfrm>
          <a:prstGeom prst="rect">
            <a:avLst/>
          </a:prstGeom>
          <a:noFill/>
          <a:ln>
            <a:noFill/>
          </a:ln>
        </p:spPr>
      </p:pic>
      <p:sp>
        <p:nvSpPr>
          <p:cNvPr id="124" name="Google Shape;124;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5"/>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
        <p:nvSpPr>
          <p:cNvPr id="687" name="Google Shape;687;p95"/>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pic>
        <p:nvPicPr>
          <p:cNvPr id="688" name="Google Shape;688;p95"/>
          <p:cNvPicPr preferRelativeResize="0"/>
          <p:nvPr/>
        </p:nvPicPr>
        <p:blipFill rotWithShape="1">
          <a:blip r:embed="rId3">
            <a:alphaModFix/>
          </a:blip>
          <a:srcRect l="49011" t="9757" r="3353" b="45341"/>
          <a:stretch/>
        </p:blipFill>
        <p:spPr>
          <a:xfrm>
            <a:off x="0" y="0"/>
            <a:ext cx="9144001"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6"/>
          <p:cNvSpPr txBox="1">
            <a:spLocks noGrp="1"/>
          </p:cNvSpPr>
          <p:nvPr>
            <p:ph type="title"/>
          </p:nvPr>
        </p:nvSpPr>
        <p:spPr>
          <a:xfrm>
            <a:off x="457200" y="205978"/>
            <a:ext cx="84582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 MemberShip Operators –Special Operators )</a:t>
            </a:r>
            <a:endParaRPr/>
          </a:p>
        </p:txBody>
      </p:sp>
      <p:sp>
        <p:nvSpPr>
          <p:cNvPr id="694" name="Google Shape;694;p96"/>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FF0000"/>
              </a:buClr>
              <a:buSzPts val="3200"/>
              <a:buChar char="●"/>
            </a:pPr>
            <a:r>
              <a:rPr lang="en">
                <a:solidFill>
                  <a:srgbClr val="FF0000"/>
                </a:solidFill>
              </a:rPr>
              <a:t>in</a:t>
            </a:r>
            <a:r>
              <a:rPr lang="en"/>
              <a:t> and </a:t>
            </a:r>
            <a:r>
              <a:rPr lang="en">
                <a:solidFill>
                  <a:srgbClr val="FF0000"/>
                </a:solidFill>
              </a:rPr>
              <a:t>not in</a:t>
            </a:r>
            <a:r>
              <a:rPr lang="en"/>
              <a:t> are the membership operators in Python. They are used to test whether a value or variable is found in a sequence (</a:t>
            </a:r>
            <a:r>
              <a:rPr lang="en" u="sng">
                <a:solidFill>
                  <a:schemeClr val="hlink"/>
                </a:solidFill>
                <a:hlinkClick r:id="rId3"/>
              </a:rPr>
              <a:t>string</a:t>
            </a:r>
            <a:r>
              <a:rPr lang="en"/>
              <a:t>, </a:t>
            </a:r>
            <a:r>
              <a:rPr lang="en" u="sng">
                <a:solidFill>
                  <a:schemeClr val="hlink"/>
                </a:solidFill>
                <a:hlinkClick r:id="rId4"/>
              </a:rPr>
              <a:t>list</a:t>
            </a:r>
            <a:r>
              <a:rPr lang="en"/>
              <a:t>, </a:t>
            </a:r>
            <a:r>
              <a:rPr lang="en" u="sng">
                <a:solidFill>
                  <a:schemeClr val="hlink"/>
                </a:solidFill>
                <a:hlinkClick r:id="rId5"/>
              </a:rPr>
              <a:t>tuple</a:t>
            </a:r>
            <a:r>
              <a:rPr lang="en"/>
              <a:t>, </a:t>
            </a:r>
            <a:r>
              <a:rPr lang="en" u="sng">
                <a:solidFill>
                  <a:schemeClr val="hlink"/>
                </a:solidFill>
                <a:hlinkClick r:id="rId6"/>
              </a:rPr>
              <a:t>set</a:t>
            </a:r>
            <a:r>
              <a:rPr lang="en"/>
              <a:t> and </a:t>
            </a:r>
            <a:r>
              <a:rPr lang="en" u="sng">
                <a:solidFill>
                  <a:schemeClr val="hlink"/>
                </a:solidFill>
                <a:hlinkClick r:id="rId7"/>
              </a:rPr>
              <a:t>dictionary</a:t>
            </a:r>
            <a:r>
              <a:rPr lang="en"/>
              <a:t>).</a:t>
            </a:r>
            <a:endParaRPr/>
          </a:p>
          <a:p>
            <a:pPr marL="342900" lvl="0" indent="-342900" algn="l" rtl="0">
              <a:spcBef>
                <a:spcPts val="640"/>
              </a:spcBef>
              <a:spcAft>
                <a:spcPts val="1200"/>
              </a:spcAft>
              <a:buClr>
                <a:schemeClr val="dk1"/>
              </a:buClr>
              <a:buSzPts val="3200"/>
              <a:buChar char="●"/>
            </a:pPr>
            <a:r>
              <a:rPr lang="en"/>
              <a:t>In a dictionary we can only test for presence of key, not the value.</a:t>
            </a:r>
            <a:endParaRPr/>
          </a:p>
        </p:txBody>
      </p:sp>
      <p:pic>
        <p:nvPicPr>
          <p:cNvPr id="695" name="Google Shape;695;p96" descr="python11.png"/>
          <p:cNvPicPr preferRelativeResize="0"/>
          <p:nvPr/>
        </p:nvPicPr>
        <p:blipFill rotWithShape="1">
          <a:blip r:embed="rId8">
            <a:alphaModFix/>
          </a:blip>
          <a:srcRect/>
          <a:stretch/>
        </p:blipFill>
        <p:spPr>
          <a:xfrm>
            <a:off x="7367587" y="3800475"/>
            <a:ext cx="1776413" cy="1343025"/>
          </a:xfrm>
          <a:prstGeom prst="rect">
            <a:avLst/>
          </a:prstGeom>
          <a:noFill/>
          <a:ln>
            <a:noFill/>
          </a:ln>
        </p:spPr>
      </p:pic>
      <p:sp>
        <p:nvSpPr>
          <p:cNvPr id="696" name="Google Shape;696;p96"/>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7"/>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Operators in Python </a:t>
            </a:r>
            <a:br>
              <a:rPr lang="en"/>
            </a:br>
            <a:r>
              <a:rPr lang="en"/>
              <a:t>(Identity Operators-Overview)</a:t>
            </a:r>
            <a:endParaRPr/>
          </a:p>
        </p:txBody>
      </p:sp>
      <p:pic>
        <p:nvPicPr>
          <p:cNvPr id="702" name="Google Shape;702;p97"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graphicFrame>
        <p:nvGraphicFramePr>
          <p:cNvPr id="703" name="Google Shape;703;p97"/>
          <p:cNvGraphicFramePr/>
          <p:nvPr/>
        </p:nvGraphicFramePr>
        <p:xfrm>
          <a:off x="533400" y="1406604"/>
          <a:ext cx="3000000" cy="3000000"/>
        </p:xfrm>
        <a:graphic>
          <a:graphicData uri="http://schemas.openxmlformats.org/drawingml/2006/table">
            <a:tbl>
              <a:tblPr>
                <a:noFill/>
                <a:tableStyleId>{A5A24848-2051-4051-8756-194193762AB0}</a:tableStyleId>
              </a:tblPr>
              <a:tblGrid>
                <a:gridCol w="1668975">
                  <a:extLst>
                    <a:ext uri="{9D8B030D-6E8A-4147-A177-3AD203B41FA5}">
                      <a16:colId xmlns:a16="http://schemas.microsoft.com/office/drawing/2014/main" val="20000"/>
                    </a:ext>
                  </a:extLst>
                </a:gridCol>
                <a:gridCol w="3137675">
                  <a:extLst>
                    <a:ext uri="{9D8B030D-6E8A-4147-A177-3AD203B41FA5}">
                      <a16:colId xmlns:a16="http://schemas.microsoft.com/office/drawing/2014/main" val="20001"/>
                    </a:ext>
                  </a:extLst>
                </a:gridCol>
                <a:gridCol w="2737125">
                  <a:extLst>
                    <a:ext uri="{9D8B030D-6E8A-4147-A177-3AD203B41FA5}">
                      <a16:colId xmlns:a16="http://schemas.microsoft.com/office/drawing/2014/main" val="20002"/>
                    </a:ext>
                  </a:extLst>
                </a:gridCol>
              </a:tblGrid>
              <a:tr h="639000">
                <a:tc>
                  <a:txBody>
                    <a:bodyPr/>
                    <a:lstStyle/>
                    <a:p>
                      <a:pPr marL="0" marR="0" lvl="0" indent="0" algn="l" rtl="0">
                        <a:spcBef>
                          <a:spcPts val="0"/>
                        </a:spcBef>
                        <a:spcAft>
                          <a:spcPts val="0"/>
                        </a:spcAft>
                        <a:buNone/>
                      </a:pPr>
                      <a:r>
                        <a:rPr lang="en" sz="1800" b="1"/>
                        <a:t>Operator</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1"/>
                        <a:t>Meaning</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tc>
                  <a:txBody>
                    <a:bodyPr/>
                    <a:lstStyle/>
                    <a:p>
                      <a:pPr marL="0" marR="0" lvl="0" indent="0" algn="l" rtl="0">
                        <a:spcBef>
                          <a:spcPts val="0"/>
                        </a:spcBef>
                        <a:spcAft>
                          <a:spcPts val="0"/>
                        </a:spcAft>
                        <a:buNone/>
                      </a:pPr>
                      <a:r>
                        <a:rPr lang="en" sz="1800" b="1"/>
                        <a:t>Example</a:t>
                      </a:r>
                      <a:endParaRPr sz="1100"/>
                    </a:p>
                  </a:txBody>
                  <a:tcPr marL="95250" marR="76200" marT="107150" marB="100025"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solidFill>
                      <a:srgbClr val="EAEAEC"/>
                    </a:solidFill>
                  </a:tcPr>
                </a:tc>
                <a:extLst>
                  <a:ext uri="{0D108BD9-81ED-4DB2-BD59-A6C34878D82A}">
                    <a16:rowId xmlns:a16="http://schemas.microsoft.com/office/drawing/2014/main" val="10000"/>
                  </a:ext>
                </a:extLst>
              </a:tr>
              <a:tr h="846825">
                <a:tc>
                  <a:txBody>
                    <a:bodyPr/>
                    <a:lstStyle/>
                    <a:p>
                      <a:pPr marL="0" marR="0" lvl="0" indent="0" algn="l" rtl="0">
                        <a:spcBef>
                          <a:spcPts val="0"/>
                        </a:spcBef>
                        <a:spcAft>
                          <a:spcPts val="0"/>
                        </a:spcAft>
                        <a:buNone/>
                      </a:pPr>
                      <a:r>
                        <a:rPr lang="en" sz="1800" b="0"/>
                        <a:t>in</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True if value/variable is found in the sequence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5 in x</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1"/>
                  </a:ext>
                </a:extLst>
              </a:tr>
              <a:tr h="1165225">
                <a:tc>
                  <a:txBody>
                    <a:bodyPr/>
                    <a:lstStyle/>
                    <a:p>
                      <a:pPr marL="0" marR="0" lvl="0" indent="0" algn="l" rtl="0">
                        <a:spcBef>
                          <a:spcPts val="0"/>
                        </a:spcBef>
                        <a:spcAft>
                          <a:spcPts val="0"/>
                        </a:spcAft>
                        <a:buNone/>
                      </a:pPr>
                      <a:r>
                        <a:rPr lang="en" sz="1800" b="0"/>
                        <a:t>not in</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True if value/variable is not found in the sequence</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tc>
                  <a:txBody>
                    <a:bodyPr/>
                    <a:lstStyle/>
                    <a:p>
                      <a:pPr marL="0" marR="0" lvl="0" indent="0" algn="l" rtl="0">
                        <a:spcBef>
                          <a:spcPts val="0"/>
                        </a:spcBef>
                        <a:spcAft>
                          <a:spcPts val="0"/>
                        </a:spcAft>
                        <a:buNone/>
                      </a:pPr>
                      <a:r>
                        <a:rPr lang="en" sz="1800" b="0"/>
                        <a:t>5 not in x</a:t>
                      </a:r>
                      <a:endParaRPr sz="1100"/>
                    </a:p>
                  </a:txBody>
                  <a:tcPr marL="95250" marR="76200" marT="71450" marB="64300" anchor="ctr">
                    <a:lnL w="9525" cap="flat" cmpd="sng">
                      <a:solidFill>
                        <a:srgbClr val="EAEAEC"/>
                      </a:solidFill>
                      <a:prstDash val="solid"/>
                      <a:round/>
                      <a:headEnd type="none" w="sm" len="sm"/>
                      <a:tailEnd type="none" w="sm" len="sm"/>
                    </a:lnL>
                    <a:lnR w="9525" cap="flat" cmpd="sng">
                      <a:solidFill>
                        <a:srgbClr val="EAEAEC"/>
                      </a:solidFill>
                      <a:prstDash val="solid"/>
                      <a:round/>
                      <a:headEnd type="none" w="sm" len="sm"/>
                      <a:tailEnd type="none" w="sm" len="sm"/>
                    </a:lnR>
                    <a:lnT w="9525" cap="flat" cmpd="sng">
                      <a:solidFill>
                        <a:srgbClr val="EAEAEC"/>
                      </a:solidFill>
                      <a:prstDash val="solid"/>
                      <a:round/>
                      <a:headEnd type="none" w="sm" len="sm"/>
                      <a:tailEnd type="none" w="sm" len="sm"/>
                    </a:lnT>
                    <a:lnB w="9525" cap="flat" cmpd="sng">
                      <a:solidFill>
                        <a:srgbClr val="EAEAE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04" name="Google Shape;704;p97"/>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8"/>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Calibri"/>
              <a:buNone/>
            </a:pPr>
            <a:r>
              <a:rPr lang="en"/>
              <a:t>Program 5 : Demonstration of </a:t>
            </a:r>
            <a:br>
              <a:rPr lang="en"/>
            </a:br>
            <a:r>
              <a:rPr lang="en"/>
              <a:t> Membership Operators </a:t>
            </a:r>
            <a:endParaRPr/>
          </a:p>
        </p:txBody>
      </p:sp>
      <p:sp>
        <p:nvSpPr>
          <p:cNvPr id="710" name="Google Shape;710;p98"/>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
              <a:t>x = 'Hello world‘</a:t>
            </a:r>
            <a:endParaRPr/>
          </a:p>
          <a:p>
            <a:pPr marL="342900" lvl="0" indent="-342900" algn="l" rtl="0">
              <a:spcBef>
                <a:spcPts val="640"/>
              </a:spcBef>
              <a:spcAft>
                <a:spcPts val="0"/>
              </a:spcAft>
              <a:buClr>
                <a:schemeClr val="dk1"/>
              </a:buClr>
              <a:buSzPts val="3200"/>
              <a:buNone/>
            </a:pPr>
            <a:r>
              <a:rPr lang="en"/>
              <a:t>print('H' </a:t>
            </a:r>
            <a:r>
              <a:rPr lang="en">
                <a:solidFill>
                  <a:srgbClr val="FF0000"/>
                </a:solidFill>
              </a:rPr>
              <a:t>in</a:t>
            </a:r>
            <a:r>
              <a:rPr lang="en"/>
              <a:t> x)</a:t>
            </a:r>
            <a:endParaRPr/>
          </a:p>
          <a:p>
            <a:pPr marL="342900" lvl="0" indent="-342900" algn="l" rtl="0">
              <a:spcBef>
                <a:spcPts val="640"/>
              </a:spcBef>
              <a:spcAft>
                <a:spcPts val="0"/>
              </a:spcAft>
              <a:buClr>
                <a:schemeClr val="dk1"/>
              </a:buClr>
              <a:buSzPts val="3200"/>
              <a:buNone/>
            </a:pPr>
            <a:r>
              <a:rPr lang="en"/>
              <a:t>print('Hello' </a:t>
            </a:r>
            <a:r>
              <a:rPr lang="en">
                <a:solidFill>
                  <a:srgbClr val="FF0000"/>
                </a:solidFill>
              </a:rPr>
              <a:t>not in</a:t>
            </a:r>
            <a:r>
              <a:rPr lang="en"/>
              <a:t> x)</a:t>
            </a:r>
            <a:endParaRPr/>
          </a:p>
          <a:p>
            <a:pPr marL="342900" lvl="0" indent="-342900" algn="l" rtl="0">
              <a:spcBef>
                <a:spcPts val="640"/>
              </a:spcBef>
              <a:spcAft>
                <a:spcPts val="1200"/>
              </a:spcAft>
              <a:buClr>
                <a:schemeClr val="dk1"/>
              </a:buClr>
              <a:buSzPts val="3200"/>
              <a:buNone/>
            </a:pPr>
            <a:r>
              <a:rPr lang="en"/>
              <a:t>print(‘hello’ </a:t>
            </a:r>
            <a:r>
              <a:rPr lang="en">
                <a:solidFill>
                  <a:srgbClr val="FF0000"/>
                </a:solidFill>
              </a:rPr>
              <a:t>in</a:t>
            </a:r>
            <a:r>
              <a:rPr lang="en"/>
              <a:t> x)</a:t>
            </a:r>
            <a:endParaRPr/>
          </a:p>
        </p:txBody>
      </p:sp>
      <p:pic>
        <p:nvPicPr>
          <p:cNvPr id="711" name="Google Shape;711;p98"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712" name="Google Shape;712;p98"/>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9"/>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Lesson 4:  New Operators and Case Sensitive</a:t>
            </a:r>
            <a:r>
              <a:rPr lang="en"/>
              <a:t> </a:t>
            </a:r>
            <a:endParaRPr/>
          </a:p>
        </p:txBody>
      </p:sp>
      <p:sp>
        <p:nvSpPr>
          <p:cNvPr id="718" name="Google Shape;718;p9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 Python has two new operators </a:t>
            </a:r>
            <a:endParaRPr/>
          </a:p>
          <a:p>
            <a:pPr marL="1143000" lvl="2" indent="-228600" algn="l" rtl="0">
              <a:spcBef>
                <a:spcPts val="480"/>
              </a:spcBef>
              <a:spcAft>
                <a:spcPts val="0"/>
              </a:spcAft>
              <a:buClr>
                <a:schemeClr val="dk1"/>
              </a:buClr>
              <a:buSzPts val="2400"/>
              <a:buChar char="■"/>
            </a:pPr>
            <a:r>
              <a:rPr lang="en"/>
              <a:t> Identity </a:t>
            </a:r>
            <a:endParaRPr/>
          </a:p>
          <a:p>
            <a:pPr marL="1143000" lvl="2" indent="-228600" algn="l" rtl="0">
              <a:spcBef>
                <a:spcPts val="480"/>
              </a:spcBef>
              <a:spcAft>
                <a:spcPts val="0"/>
              </a:spcAft>
              <a:buClr>
                <a:schemeClr val="dk1"/>
              </a:buClr>
              <a:buSzPts val="2400"/>
              <a:buChar char="■"/>
            </a:pPr>
            <a:r>
              <a:rPr lang="en"/>
              <a:t>Membership</a:t>
            </a:r>
            <a:endParaRPr/>
          </a:p>
          <a:p>
            <a:pPr marL="342900" lvl="0" indent="-342900" algn="l" rtl="0">
              <a:spcBef>
                <a:spcPts val="640"/>
              </a:spcBef>
              <a:spcAft>
                <a:spcPts val="0"/>
              </a:spcAft>
              <a:buClr>
                <a:schemeClr val="dk1"/>
              </a:buClr>
              <a:buSzPts val="3200"/>
              <a:buChar char="●"/>
            </a:pPr>
            <a:r>
              <a:rPr lang="en"/>
              <a:t>Python is case sensitive</a:t>
            </a:r>
            <a:endParaRPr/>
          </a:p>
          <a:p>
            <a:pPr marL="342900" lvl="0" indent="-139700" algn="l" rtl="0">
              <a:spcBef>
                <a:spcPts val="640"/>
              </a:spcBef>
              <a:spcAft>
                <a:spcPts val="1200"/>
              </a:spcAft>
              <a:buClr>
                <a:schemeClr val="dk1"/>
              </a:buClr>
              <a:buSzPts val="3200"/>
              <a:buNone/>
            </a:pPr>
            <a:endParaRPr/>
          </a:p>
        </p:txBody>
      </p:sp>
      <p:pic>
        <p:nvPicPr>
          <p:cNvPr id="719" name="Google Shape;719;p99" descr="python11.png"/>
          <p:cNvPicPr preferRelativeResize="0"/>
          <p:nvPr/>
        </p:nvPicPr>
        <p:blipFill rotWithShape="1">
          <a:blip r:embed="rId3">
            <a:alphaModFix/>
          </a:blip>
          <a:srcRect/>
          <a:stretch/>
        </p:blipFill>
        <p:spPr>
          <a:xfrm>
            <a:off x="7367587" y="3800475"/>
            <a:ext cx="1776413" cy="1343025"/>
          </a:xfrm>
          <a:prstGeom prst="rect">
            <a:avLst/>
          </a:prstGeom>
          <a:noFill/>
          <a:ln>
            <a:noFill/>
          </a:ln>
        </p:spPr>
      </p:pic>
      <p:sp>
        <p:nvSpPr>
          <p:cNvPr id="720" name="Google Shape;720;p99"/>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724"/>
        <p:cNvGrpSpPr/>
        <p:nvPr/>
      </p:nvGrpSpPr>
      <p:grpSpPr>
        <a:xfrm>
          <a:off x="0" y="0"/>
          <a:ext cx="0" cy="0"/>
          <a:chOff x="0" y="0"/>
          <a:chExt cx="0" cy="0"/>
        </a:xfrm>
      </p:grpSpPr>
      <p:sp>
        <p:nvSpPr>
          <p:cNvPr id="725" name="Google Shape;725;p100"/>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Operator Precedence</a:t>
            </a:r>
            <a:endParaRPr/>
          </a:p>
        </p:txBody>
      </p:sp>
      <p:graphicFrame>
        <p:nvGraphicFramePr>
          <p:cNvPr id="726" name="Google Shape;726;p100"/>
          <p:cNvGraphicFramePr/>
          <p:nvPr/>
        </p:nvGraphicFramePr>
        <p:xfrm>
          <a:off x="457200" y="971552"/>
          <a:ext cx="3000000" cy="3000000"/>
        </p:xfrm>
        <a:graphic>
          <a:graphicData uri="http://schemas.openxmlformats.org/drawingml/2006/table">
            <a:tbl>
              <a:tblPr firstRow="1" firstCol="1" bandRow="1">
                <a:noFill/>
                <a:tableStyleId>{AE04AFFA-4FE1-4D44-BA65-54234F50C7D9}</a:tableStyleId>
              </a:tblPr>
              <a:tblGrid>
                <a:gridCol w="2508075">
                  <a:extLst>
                    <a:ext uri="{9D8B030D-6E8A-4147-A177-3AD203B41FA5}">
                      <a16:colId xmlns:a16="http://schemas.microsoft.com/office/drawing/2014/main" val="20000"/>
                    </a:ext>
                  </a:extLst>
                </a:gridCol>
                <a:gridCol w="2508075">
                  <a:extLst>
                    <a:ext uri="{9D8B030D-6E8A-4147-A177-3AD203B41FA5}">
                      <a16:colId xmlns:a16="http://schemas.microsoft.com/office/drawing/2014/main" val="20001"/>
                    </a:ext>
                  </a:extLst>
                </a:gridCol>
                <a:gridCol w="3213475">
                  <a:extLst>
                    <a:ext uri="{9D8B030D-6E8A-4147-A177-3AD203B41FA5}">
                      <a16:colId xmlns:a16="http://schemas.microsoft.com/office/drawing/2014/main" val="20002"/>
                    </a:ext>
                  </a:extLst>
                </a:gridCol>
              </a:tblGrid>
              <a:tr h="338200">
                <a:tc>
                  <a:txBody>
                    <a:bodyPr/>
                    <a:lstStyle/>
                    <a:p>
                      <a:pPr marL="0" marR="0" lvl="0" indent="0" algn="ctr" rtl="0">
                        <a:lnSpc>
                          <a:spcPct val="107000"/>
                        </a:lnSpc>
                        <a:spcBef>
                          <a:spcPts val="0"/>
                        </a:spcBef>
                        <a:spcAft>
                          <a:spcPts val="0"/>
                        </a:spcAft>
                        <a:buNone/>
                      </a:pPr>
                      <a:r>
                        <a:rPr lang="en" sz="900"/>
                        <a:t>Operator</a:t>
                      </a:r>
                      <a:endParaRPr sz="80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 sz="900"/>
                        <a:t>Description</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0"/>
                  </a:ext>
                </a:extLst>
              </a:tr>
              <a:tr h="338200">
                <a:tc>
                  <a:txBody>
                    <a:bodyPr/>
                    <a:lstStyle/>
                    <a:p>
                      <a:pPr marL="0" marR="0" lvl="0" indent="0" algn="l" rtl="0">
                        <a:lnSpc>
                          <a:spcPct val="107000"/>
                        </a:lnSpc>
                        <a:spcBef>
                          <a:spcPts val="0"/>
                        </a:spcBef>
                        <a:spcAft>
                          <a:spcPts val="0"/>
                        </a:spcAft>
                        <a:buNone/>
                      </a:pPr>
                      <a:r>
                        <a:rPr lang="en" sz="900"/>
                        <a:t>**</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Exponentiation (raise to the power)</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1"/>
                  </a:ext>
                </a:extLst>
              </a:tr>
              <a:tr h="542875">
                <a:tc>
                  <a:txBody>
                    <a:bodyPr/>
                    <a:lstStyle/>
                    <a:p>
                      <a:pPr marL="0" marR="0" lvl="0" indent="0" algn="l" rtl="0">
                        <a:lnSpc>
                          <a:spcPct val="107000"/>
                        </a:lnSpc>
                        <a:spcBef>
                          <a:spcPts val="0"/>
                        </a:spcBef>
                        <a:spcAft>
                          <a:spcPts val="0"/>
                        </a:spcAft>
                        <a:buNone/>
                      </a:pPr>
                      <a:r>
                        <a:rPr lang="en" sz="900"/>
                        <a:t>~ +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Complement, unary plus and minus (method names for the last two are +@ and -@)</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2"/>
                  </a:ext>
                </a:extLst>
              </a:tr>
              <a:tr h="361925">
                <a:tc>
                  <a:txBody>
                    <a:bodyPr/>
                    <a:lstStyle/>
                    <a:p>
                      <a:pPr marL="0" marR="0" lvl="0" indent="0" algn="l" rtl="0">
                        <a:lnSpc>
                          <a:spcPct val="107000"/>
                        </a:lnSpc>
                        <a:spcBef>
                          <a:spcPts val="0"/>
                        </a:spcBef>
                        <a:spcAft>
                          <a:spcPts val="0"/>
                        </a:spcAft>
                        <a:buNone/>
                      </a:pPr>
                      <a:r>
                        <a:rPr lang="en" sz="900"/>
                        <a:t>* / %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Multiply, divide, modulo and floor division</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3"/>
                  </a:ext>
                </a:extLst>
              </a:tr>
              <a:tr h="338200">
                <a:tc>
                  <a:txBody>
                    <a:bodyPr/>
                    <a:lstStyle/>
                    <a:p>
                      <a:pPr marL="0" marR="0" lvl="0" indent="0" algn="l" rtl="0">
                        <a:lnSpc>
                          <a:spcPct val="107000"/>
                        </a:lnSpc>
                        <a:spcBef>
                          <a:spcPts val="0"/>
                        </a:spcBef>
                        <a:spcAft>
                          <a:spcPts val="0"/>
                        </a:spcAft>
                        <a:buNone/>
                      </a:pPr>
                      <a:r>
                        <a:rPr lang="en" sz="900"/>
                        <a:t>+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Addition and subtraction</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4"/>
                  </a:ext>
                </a:extLst>
              </a:tr>
              <a:tr h="338200">
                <a:tc>
                  <a:txBody>
                    <a:bodyPr/>
                    <a:lstStyle/>
                    <a:p>
                      <a:pPr marL="0" marR="0" lvl="0" indent="0" algn="l" rtl="0">
                        <a:lnSpc>
                          <a:spcPct val="107000"/>
                        </a:lnSpc>
                        <a:spcBef>
                          <a:spcPts val="0"/>
                        </a:spcBef>
                        <a:spcAft>
                          <a:spcPts val="0"/>
                        </a:spcAft>
                        <a:buNone/>
                      </a:pPr>
                      <a:r>
                        <a:rPr lang="en" sz="900"/>
                        <a:t>&gt;&gt; &lt;&lt;</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Right and left bitwise shift</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5"/>
                  </a:ext>
                </a:extLst>
              </a:tr>
              <a:tr h="180950">
                <a:tc>
                  <a:txBody>
                    <a:bodyPr/>
                    <a:lstStyle/>
                    <a:p>
                      <a:pPr marL="0" marR="0" lvl="0" indent="0" algn="l" rtl="0">
                        <a:lnSpc>
                          <a:spcPct val="107000"/>
                        </a:lnSpc>
                        <a:spcBef>
                          <a:spcPts val="0"/>
                        </a:spcBef>
                        <a:spcAft>
                          <a:spcPts val="0"/>
                        </a:spcAft>
                        <a:buNone/>
                      </a:pPr>
                      <a:r>
                        <a:rPr lang="en" sz="900"/>
                        <a:t>&amp;</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Bitwise 'AND'</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361925">
                <a:tc>
                  <a:txBody>
                    <a:bodyPr/>
                    <a:lstStyle/>
                    <a:p>
                      <a:pPr marL="0" marR="0" lvl="0" indent="0" algn="l" rtl="0">
                        <a:lnSpc>
                          <a:spcPct val="107000"/>
                        </a:lnSpc>
                        <a:spcBef>
                          <a:spcPts val="0"/>
                        </a:spcBef>
                        <a:spcAft>
                          <a:spcPts val="0"/>
                        </a:spcAft>
                        <a:buNone/>
                      </a:pPr>
                      <a:r>
                        <a:rPr lang="en" sz="900"/>
                        <a:t>^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Bitwise exclusive `OR' and regular `OR'</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180950">
                <a:tc>
                  <a:txBody>
                    <a:bodyPr/>
                    <a:lstStyle/>
                    <a:p>
                      <a:pPr marL="0" marR="0" lvl="0" indent="0" algn="l" rtl="0">
                        <a:lnSpc>
                          <a:spcPct val="107000"/>
                        </a:lnSpc>
                        <a:spcBef>
                          <a:spcPts val="0"/>
                        </a:spcBef>
                        <a:spcAft>
                          <a:spcPts val="0"/>
                        </a:spcAft>
                        <a:buNone/>
                      </a:pPr>
                      <a:r>
                        <a:rPr lang="en" sz="900"/>
                        <a:t>&lt;= &lt; &gt; &gt;=</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Comparison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180950">
                <a:tc>
                  <a:txBody>
                    <a:bodyPr/>
                    <a:lstStyle/>
                    <a:p>
                      <a:pPr marL="0" marR="0" lvl="0" indent="0" algn="l" rtl="0">
                        <a:lnSpc>
                          <a:spcPct val="107000"/>
                        </a:lnSpc>
                        <a:spcBef>
                          <a:spcPts val="0"/>
                        </a:spcBef>
                        <a:spcAft>
                          <a:spcPts val="0"/>
                        </a:spcAft>
                        <a:buNone/>
                      </a:pPr>
                      <a:r>
                        <a:rPr lang="en" sz="900"/>
                        <a:t>&lt;&gt; ==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Equality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180950">
                <a:tc>
                  <a:txBody>
                    <a:bodyPr/>
                    <a:lstStyle/>
                    <a:p>
                      <a:pPr marL="0" marR="0" lvl="0" indent="0" algn="l" rtl="0">
                        <a:lnSpc>
                          <a:spcPct val="107000"/>
                        </a:lnSpc>
                        <a:spcBef>
                          <a:spcPts val="0"/>
                        </a:spcBef>
                        <a:spcAft>
                          <a:spcPts val="0"/>
                        </a:spcAft>
                        <a:buNone/>
                      </a:pPr>
                      <a:r>
                        <a:rPr lang="en" sz="900"/>
                        <a:t>= %= /= //= -= += *= **=</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Assignment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r h="180950">
                <a:tc>
                  <a:txBody>
                    <a:bodyPr/>
                    <a:lstStyle/>
                    <a:p>
                      <a:pPr marL="0" marR="0" lvl="0" indent="0" algn="l" rtl="0">
                        <a:lnSpc>
                          <a:spcPct val="107000"/>
                        </a:lnSpc>
                        <a:spcBef>
                          <a:spcPts val="0"/>
                        </a:spcBef>
                        <a:spcAft>
                          <a:spcPts val="0"/>
                        </a:spcAft>
                        <a:buNone/>
                      </a:pPr>
                      <a:r>
                        <a:rPr lang="en" sz="900"/>
                        <a:t>is is not</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Identity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11"/>
                  </a:ext>
                </a:extLst>
              </a:tr>
              <a:tr h="180950">
                <a:tc>
                  <a:txBody>
                    <a:bodyPr/>
                    <a:lstStyle/>
                    <a:p>
                      <a:pPr marL="0" marR="0" lvl="0" indent="0" algn="l" rtl="0">
                        <a:lnSpc>
                          <a:spcPct val="107000"/>
                        </a:lnSpc>
                        <a:spcBef>
                          <a:spcPts val="0"/>
                        </a:spcBef>
                        <a:spcAft>
                          <a:spcPts val="0"/>
                        </a:spcAft>
                        <a:buNone/>
                      </a:pPr>
                      <a:r>
                        <a:rPr lang="en" sz="900"/>
                        <a:t>in not in</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Membership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12"/>
                  </a:ext>
                </a:extLst>
              </a:tr>
              <a:tr h="180950">
                <a:tc>
                  <a:txBody>
                    <a:bodyPr/>
                    <a:lstStyle/>
                    <a:p>
                      <a:pPr marL="0" marR="0" lvl="0" indent="0" algn="l" rtl="0">
                        <a:lnSpc>
                          <a:spcPct val="107000"/>
                        </a:lnSpc>
                        <a:spcBef>
                          <a:spcPts val="0"/>
                        </a:spcBef>
                        <a:spcAft>
                          <a:spcPts val="0"/>
                        </a:spcAft>
                        <a:buNone/>
                      </a:pPr>
                      <a:r>
                        <a:rPr lang="en" sz="900"/>
                        <a:t>not or and</a:t>
                      </a:r>
                      <a:endParaRPr sz="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 sz="900"/>
                        <a:t>Logical operators</a:t>
                      </a:r>
                      <a:endParaRPr sz="800">
                        <a:latin typeface="Calibri"/>
                        <a:ea typeface="Calibri"/>
                        <a:cs typeface="Calibri"/>
                        <a:sym typeface="Calibri"/>
                      </a:endParaRPr>
                    </a:p>
                  </a:txBody>
                  <a:tcPr marL="68575" marR="68575" marT="0" marB="0"/>
                </a:tc>
                <a:tc>
                  <a:txBody>
                    <a:bodyPr/>
                    <a:lstStyle/>
                    <a:p>
                      <a:pPr marL="0" marR="0" lvl="0" indent="0" algn="l" rtl="0">
                        <a:spcBef>
                          <a:spcPts val="0"/>
                        </a:spcBef>
                        <a:spcAft>
                          <a:spcPts val="0"/>
                        </a:spcAft>
                        <a:buNone/>
                      </a:pPr>
                      <a:endParaRPr sz="800">
                        <a:latin typeface="Calibri"/>
                        <a:ea typeface="Calibri"/>
                        <a:cs typeface="Calibri"/>
                        <a:sym typeface="Calibri"/>
                      </a:endParaRPr>
                    </a:p>
                  </a:txBody>
                  <a:tcPr marL="68575" marR="68575" marT="0" marB="0"/>
                </a:tc>
                <a:extLst>
                  <a:ext uri="{0D108BD9-81ED-4DB2-BD59-A6C34878D82A}">
                    <a16:rowId xmlns:a16="http://schemas.microsoft.com/office/drawing/2014/main" val="10013"/>
                  </a:ext>
                </a:extLst>
              </a:tr>
            </a:tbl>
          </a:graphicData>
        </a:graphic>
      </p:graphicFrame>
      <p:sp>
        <p:nvSpPr>
          <p:cNvPr id="727" name="Google Shape;727;p100"/>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1"/>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Input and Output Function in Python</a:t>
            </a:r>
            <a:endParaRPr/>
          </a:p>
        </p:txBody>
      </p:sp>
      <p:sp>
        <p:nvSpPr>
          <p:cNvPr id="733" name="Google Shape;733;p101"/>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Output Function</a:t>
            </a:r>
            <a:endParaRPr/>
          </a:p>
          <a:p>
            <a:pPr marL="742950" lvl="1" indent="-285750" algn="l" rtl="0">
              <a:spcBef>
                <a:spcPts val="640"/>
              </a:spcBef>
              <a:spcAft>
                <a:spcPts val="0"/>
              </a:spcAft>
              <a:buClr>
                <a:schemeClr val="dk1"/>
              </a:buClr>
              <a:buSzPts val="2800"/>
              <a:buNone/>
            </a:pPr>
            <a:r>
              <a:rPr lang="en"/>
              <a:t>           </a:t>
            </a:r>
            <a:r>
              <a:rPr lang="en" sz="3200" b="1">
                <a:solidFill>
                  <a:srgbClr val="FF0000"/>
                </a:solidFill>
              </a:rPr>
              <a:t>print()</a:t>
            </a:r>
            <a:endParaRPr/>
          </a:p>
          <a:p>
            <a:pPr marL="342900" lvl="0" indent="-342900" algn="l" rtl="0">
              <a:spcBef>
                <a:spcPts val="640"/>
              </a:spcBef>
              <a:spcAft>
                <a:spcPts val="0"/>
              </a:spcAft>
              <a:buClr>
                <a:schemeClr val="dk1"/>
              </a:buClr>
              <a:buSzPts val="3200"/>
              <a:buChar char="●"/>
            </a:pPr>
            <a:r>
              <a:rPr lang="en"/>
              <a:t>Input Function</a:t>
            </a:r>
            <a:endParaRPr/>
          </a:p>
          <a:p>
            <a:pPr marL="342900" lvl="0" indent="-342900" algn="l" rtl="0">
              <a:spcBef>
                <a:spcPts val="640"/>
              </a:spcBef>
              <a:spcAft>
                <a:spcPts val="1200"/>
              </a:spcAft>
              <a:buClr>
                <a:schemeClr val="dk1"/>
              </a:buClr>
              <a:buSzPts val="3200"/>
              <a:buNone/>
            </a:pPr>
            <a:r>
              <a:rPr lang="en"/>
              <a:t>               </a:t>
            </a:r>
            <a:r>
              <a:rPr lang="en" b="1">
                <a:solidFill>
                  <a:srgbClr val="FF0000"/>
                </a:solidFill>
              </a:rPr>
              <a:t>input()</a:t>
            </a:r>
            <a:endParaRPr/>
          </a:p>
        </p:txBody>
      </p:sp>
      <p:sp>
        <p:nvSpPr>
          <p:cNvPr id="734" name="Google Shape;734;p101"/>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02"/>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Program 2b: Addition of two numbers</a:t>
            </a:r>
            <a:endParaRPr/>
          </a:p>
        </p:txBody>
      </p:sp>
      <p:graphicFrame>
        <p:nvGraphicFramePr>
          <p:cNvPr id="740" name="Google Shape;740;p102"/>
          <p:cNvGraphicFramePr/>
          <p:nvPr/>
        </p:nvGraphicFramePr>
        <p:xfrm>
          <a:off x="228600" y="1200150"/>
          <a:ext cx="3000000" cy="3000000"/>
        </p:xfrm>
        <a:graphic>
          <a:graphicData uri="http://schemas.openxmlformats.org/drawingml/2006/table">
            <a:tbl>
              <a:tblPr firstRow="1" bandRow="1">
                <a:noFill/>
                <a:tableStyleId>{AE04AFFA-4FE1-4D44-BA65-54234F50C7D9}</a:tableStyleId>
              </a:tblPr>
              <a:tblGrid>
                <a:gridCol w="3048000">
                  <a:extLst>
                    <a:ext uri="{9D8B030D-6E8A-4147-A177-3AD203B41FA5}">
                      <a16:colId xmlns:a16="http://schemas.microsoft.com/office/drawing/2014/main" val="20000"/>
                    </a:ext>
                  </a:extLst>
                </a:gridCol>
                <a:gridCol w="3064925">
                  <a:extLst>
                    <a:ext uri="{9D8B030D-6E8A-4147-A177-3AD203B41FA5}">
                      <a16:colId xmlns:a16="http://schemas.microsoft.com/office/drawing/2014/main" val="20001"/>
                    </a:ext>
                  </a:extLst>
                </a:gridCol>
                <a:gridCol w="2573875">
                  <a:extLst>
                    <a:ext uri="{9D8B030D-6E8A-4147-A177-3AD203B41FA5}">
                      <a16:colId xmlns:a16="http://schemas.microsoft.com/office/drawing/2014/main" val="20002"/>
                    </a:ext>
                  </a:extLst>
                </a:gridCol>
              </a:tblGrid>
              <a:tr h="300975">
                <a:tc>
                  <a:txBody>
                    <a:bodyPr/>
                    <a:lstStyle/>
                    <a:p>
                      <a:pPr marL="0" marR="0" lvl="0" indent="0" algn="l" rtl="0">
                        <a:spcBef>
                          <a:spcPts val="0"/>
                        </a:spcBef>
                        <a:spcAft>
                          <a:spcPts val="0"/>
                        </a:spcAft>
                        <a:buNone/>
                      </a:pPr>
                      <a:r>
                        <a:rPr lang="en" sz="1400"/>
                        <a:t>C</a:t>
                      </a:r>
                      <a:endParaRPr sz="1100"/>
                    </a:p>
                  </a:txBody>
                  <a:tcPr marL="91450" marR="91450" marT="34300" marB="34300"/>
                </a:tc>
                <a:tc>
                  <a:txBody>
                    <a:bodyPr/>
                    <a:lstStyle/>
                    <a:p>
                      <a:pPr marL="0" marR="0" lvl="0" indent="0" algn="l" rtl="0">
                        <a:spcBef>
                          <a:spcPts val="0"/>
                        </a:spcBef>
                        <a:spcAft>
                          <a:spcPts val="0"/>
                        </a:spcAft>
                        <a:buNone/>
                      </a:pPr>
                      <a:r>
                        <a:rPr lang="en" sz="1400"/>
                        <a:t>Java</a:t>
                      </a:r>
                      <a:endParaRPr sz="1100"/>
                    </a:p>
                  </a:txBody>
                  <a:tcPr marL="91450" marR="91450" marT="34300" marB="34300"/>
                </a:tc>
                <a:tc>
                  <a:txBody>
                    <a:bodyPr/>
                    <a:lstStyle/>
                    <a:p>
                      <a:pPr marL="0" marR="0" lvl="0" indent="0" algn="l" rtl="0">
                        <a:spcBef>
                          <a:spcPts val="0"/>
                        </a:spcBef>
                        <a:spcAft>
                          <a:spcPts val="0"/>
                        </a:spcAft>
                        <a:buNone/>
                      </a:pPr>
                      <a:r>
                        <a:rPr lang="en" sz="1400"/>
                        <a:t>Python</a:t>
                      </a:r>
                      <a:endParaRPr sz="1100"/>
                    </a:p>
                  </a:txBody>
                  <a:tcPr marL="91450" marR="91450" marT="34300" marB="34300"/>
                </a:tc>
                <a:extLst>
                  <a:ext uri="{0D108BD9-81ED-4DB2-BD59-A6C34878D82A}">
                    <a16:rowId xmlns:a16="http://schemas.microsoft.com/office/drawing/2014/main" val="10000"/>
                  </a:ext>
                </a:extLst>
              </a:tr>
              <a:tr h="3413775">
                <a:tc>
                  <a:txBody>
                    <a:bodyPr/>
                    <a:lstStyle/>
                    <a:p>
                      <a:pPr marL="0" marR="0" lvl="0" indent="0" algn="l" rtl="0">
                        <a:spcBef>
                          <a:spcPts val="0"/>
                        </a:spcBef>
                        <a:spcAft>
                          <a:spcPts val="0"/>
                        </a:spcAft>
                        <a:buNone/>
                      </a:pPr>
                      <a:r>
                        <a:rPr lang="en" sz="1400"/>
                        <a:t>#include &lt;stdio.h&gt;</a:t>
                      </a:r>
                      <a:endParaRPr sz="1100"/>
                    </a:p>
                    <a:p>
                      <a:pPr marL="0" marR="0" lvl="0" indent="0" algn="l" rtl="0">
                        <a:spcBef>
                          <a:spcPts val="0"/>
                        </a:spcBef>
                        <a:spcAft>
                          <a:spcPts val="0"/>
                        </a:spcAft>
                        <a:buNone/>
                      </a:pPr>
                      <a:r>
                        <a:rPr lang="en" sz="1400"/>
                        <a:t>void main()</a:t>
                      </a:r>
                      <a:endParaRPr sz="1100"/>
                    </a:p>
                    <a:p>
                      <a:pPr marL="0" marR="0" lvl="0" indent="0" algn="l" rtl="0">
                        <a:spcBef>
                          <a:spcPts val="0"/>
                        </a:spcBef>
                        <a:spcAft>
                          <a:spcPts val="0"/>
                        </a:spcAft>
                        <a:buNone/>
                      </a:pPr>
                      <a:r>
                        <a:rPr lang="en" sz="1400"/>
                        <a:t>{</a:t>
                      </a:r>
                      <a:endParaRPr sz="1100"/>
                    </a:p>
                    <a:p>
                      <a:pPr marL="0" marR="0" lvl="0" indent="0" algn="l" rtl="0">
                        <a:spcBef>
                          <a:spcPts val="0"/>
                        </a:spcBef>
                        <a:spcAft>
                          <a:spcPts val="0"/>
                        </a:spcAft>
                        <a:buNone/>
                      </a:pPr>
                      <a:r>
                        <a:rPr lang="en" sz="1400"/>
                        <a:t>  int a,b,sum;</a:t>
                      </a:r>
                      <a:endParaRPr sz="1100"/>
                    </a:p>
                    <a:p>
                      <a:pPr marL="0" marR="0" lvl="0" indent="0" algn="l" rtl="0">
                        <a:spcBef>
                          <a:spcPts val="0"/>
                        </a:spcBef>
                        <a:spcAft>
                          <a:spcPts val="0"/>
                        </a:spcAft>
                        <a:buNone/>
                      </a:pPr>
                      <a:r>
                        <a:rPr lang="en" sz="1400"/>
                        <a:t>   sum=0;</a:t>
                      </a:r>
                      <a:endParaRPr sz="1100"/>
                    </a:p>
                    <a:p>
                      <a:pPr marL="0" marR="0" lvl="0" indent="0" algn="l" rtl="0">
                        <a:spcBef>
                          <a:spcPts val="0"/>
                        </a:spcBef>
                        <a:spcAft>
                          <a:spcPts val="0"/>
                        </a:spcAft>
                        <a:buNone/>
                      </a:pPr>
                      <a:r>
                        <a:rPr lang="en" sz="1400"/>
                        <a:t> printf( Enter number a%d”);</a:t>
                      </a:r>
                      <a:endParaRPr sz="1100"/>
                    </a:p>
                    <a:p>
                      <a:pPr marL="0" marR="0" lvl="0" indent="0" algn="l" rtl="0">
                        <a:spcBef>
                          <a:spcPts val="0"/>
                        </a:spcBef>
                        <a:spcAft>
                          <a:spcPts val="0"/>
                        </a:spcAft>
                        <a:buNone/>
                      </a:pPr>
                      <a:r>
                        <a:rPr lang="en" sz="1400"/>
                        <a:t> scanf(“%d” ,&amp;a);</a:t>
                      </a:r>
                      <a:endParaRPr sz="1100"/>
                    </a:p>
                    <a:p>
                      <a:pPr marL="0" marR="0" lvl="0" indent="0" algn="l" rtl="0">
                        <a:spcBef>
                          <a:spcPts val="0"/>
                        </a:spcBef>
                        <a:spcAft>
                          <a:spcPts val="0"/>
                        </a:spcAft>
                        <a:buNone/>
                      </a:pPr>
                      <a:r>
                        <a:rPr lang="en" sz="1400"/>
                        <a:t> printf( Enter number b%d”);</a:t>
                      </a:r>
                      <a:endParaRPr sz="1100"/>
                    </a:p>
                    <a:p>
                      <a:pPr marL="0" marR="0" lvl="0" indent="0" algn="l" rtl="0">
                        <a:spcBef>
                          <a:spcPts val="0"/>
                        </a:spcBef>
                        <a:spcAft>
                          <a:spcPts val="0"/>
                        </a:spcAft>
                        <a:buNone/>
                      </a:pPr>
                      <a:r>
                        <a:rPr lang="en" sz="1400"/>
                        <a:t> scanf(“%d” ,&amp;b);</a:t>
                      </a:r>
                      <a:endParaRPr sz="1100"/>
                    </a:p>
                    <a:p>
                      <a:pPr marL="0" marR="0" lvl="0" indent="0" algn="l" rtl="0">
                        <a:spcBef>
                          <a:spcPts val="0"/>
                        </a:spcBef>
                        <a:spcAft>
                          <a:spcPts val="0"/>
                        </a:spcAft>
                        <a:buNone/>
                      </a:pPr>
                      <a:r>
                        <a:rPr lang="en" sz="1400"/>
                        <a:t> sum=a+b;</a:t>
                      </a:r>
                      <a:endParaRPr sz="1100"/>
                    </a:p>
                    <a:p>
                      <a:pPr marL="0" marR="0" lvl="0" indent="0" algn="l" rtl="0">
                        <a:spcBef>
                          <a:spcPts val="0"/>
                        </a:spcBef>
                        <a:spcAft>
                          <a:spcPts val="0"/>
                        </a:spcAft>
                        <a:buNone/>
                      </a:pPr>
                      <a:r>
                        <a:rPr lang="en" sz="1400"/>
                        <a:t> printf( “The sum is %d” ,sum);</a:t>
                      </a:r>
                      <a:endParaRPr sz="1100"/>
                    </a:p>
                    <a:p>
                      <a:pPr marL="0" marR="0" lvl="0" indent="0" algn="l" rtl="0">
                        <a:spcBef>
                          <a:spcPts val="0"/>
                        </a:spcBef>
                        <a:spcAft>
                          <a:spcPts val="0"/>
                        </a:spcAft>
                        <a:buNone/>
                      </a:pPr>
                      <a:r>
                        <a:rPr lang="en" sz="1400"/>
                        <a:t>}</a:t>
                      </a:r>
                      <a:endParaRPr sz="1400"/>
                    </a:p>
                  </a:txBody>
                  <a:tcPr marL="91450" marR="91450" marT="34300" marB="34300"/>
                </a:tc>
                <a:tc>
                  <a:txBody>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import</a:t>
                      </a:r>
                      <a:r>
                        <a:rPr lang="en" sz="1400"/>
                        <a:t> </a:t>
                      </a:r>
                      <a:r>
                        <a:rPr lang="en" sz="1400">
                          <a:solidFill>
                            <a:schemeClr val="dk1"/>
                          </a:solidFill>
                          <a:latin typeface="Calibri"/>
                          <a:ea typeface="Calibri"/>
                          <a:cs typeface="Calibri"/>
                          <a:sym typeface="Calibri"/>
                        </a:rPr>
                        <a:t>java.util.Scanner;</a:t>
                      </a:r>
                      <a:r>
                        <a:rPr lang="en" sz="1400"/>
                        <a:t>  </a:t>
                      </a:r>
                      <a:endParaRPr sz="1100"/>
                    </a:p>
                    <a:p>
                      <a:pPr marL="0" marR="0" lvl="0" indent="0" algn="l" rtl="0">
                        <a:spcBef>
                          <a:spcPts val="0"/>
                        </a:spcBef>
                        <a:spcAft>
                          <a:spcPts val="0"/>
                        </a:spcAft>
                        <a:buNone/>
                      </a:pPr>
                      <a:r>
                        <a:rPr lang="en" sz="1400" b="1">
                          <a:solidFill>
                            <a:schemeClr val="dk1"/>
                          </a:solidFill>
                          <a:latin typeface="Calibri"/>
                          <a:ea typeface="Calibri"/>
                          <a:cs typeface="Calibri"/>
                          <a:sym typeface="Calibri"/>
                        </a:rPr>
                        <a:t>class</a:t>
                      </a:r>
                      <a:r>
                        <a:rPr lang="en" sz="1400"/>
                        <a:t> AddNumbers </a:t>
                      </a:r>
                      <a:r>
                        <a:rPr lang="en" sz="1400">
                          <a:solidFill>
                            <a:schemeClr val="dk1"/>
                          </a:solidFill>
                          <a:latin typeface="Calibri"/>
                          <a:ea typeface="Calibri"/>
                          <a:cs typeface="Calibri"/>
                          <a:sym typeface="Calibri"/>
                        </a:rPr>
                        <a:t>{</a:t>
                      </a:r>
                      <a:endParaRPr sz="1100"/>
                    </a:p>
                    <a:p>
                      <a:pPr marL="0" marR="0" lvl="0" indent="0" algn="l" rtl="0">
                        <a:spcBef>
                          <a:spcPts val="0"/>
                        </a:spcBef>
                        <a:spcAft>
                          <a:spcPts val="0"/>
                        </a:spcAft>
                        <a:buNone/>
                      </a:pPr>
                      <a:r>
                        <a:rPr lang="en" sz="1400"/>
                        <a:t> </a:t>
                      </a:r>
                      <a:r>
                        <a:rPr lang="en" sz="1400" b="1">
                          <a:solidFill>
                            <a:schemeClr val="dk1"/>
                          </a:solidFill>
                          <a:latin typeface="Calibri"/>
                          <a:ea typeface="Calibri"/>
                          <a:cs typeface="Calibri"/>
                          <a:sym typeface="Calibri"/>
                        </a:rPr>
                        <a:t>public</a:t>
                      </a:r>
                      <a:r>
                        <a:rPr lang="en" sz="1400"/>
                        <a:t> </a:t>
                      </a:r>
                      <a:r>
                        <a:rPr lang="en" sz="1400" b="1">
                          <a:solidFill>
                            <a:schemeClr val="dk1"/>
                          </a:solidFill>
                          <a:latin typeface="Calibri"/>
                          <a:ea typeface="Calibri"/>
                          <a:cs typeface="Calibri"/>
                          <a:sym typeface="Calibri"/>
                        </a:rPr>
                        <a:t>static</a:t>
                      </a:r>
                      <a:r>
                        <a:rPr lang="en" sz="1400"/>
                        <a:t> </a:t>
                      </a:r>
                      <a:r>
                        <a:rPr lang="en" sz="1400" b="1">
                          <a:solidFill>
                            <a:schemeClr val="dk1"/>
                          </a:solidFill>
                          <a:latin typeface="Calibri"/>
                          <a:ea typeface="Calibri"/>
                          <a:cs typeface="Calibri"/>
                          <a:sym typeface="Calibri"/>
                        </a:rPr>
                        <a:t>void</a:t>
                      </a:r>
                      <a:r>
                        <a:rPr lang="en" sz="1400"/>
                        <a:t> main</a:t>
                      </a:r>
                      <a:r>
                        <a:rPr lang="en" sz="1400">
                          <a:solidFill>
                            <a:schemeClr val="dk1"/>
                          </a:solidFill>
                          <a:latin typeface="Calibri"/>
                          <a:ea typeface="Calibri"/>
                          <a:cs typeface="Calibri"/>
                          <a:sym typeface="Calibri"/>
                        </a:rPr>
                        <a:t>(String</a:t>
                      </a:r>
                      <a:r>
                        <a:rPr lang="en" sz="1400"/>
                        <a:t> args</a:t>
                      </a:r>
                      <a:r>
                        <a:rPr lang="en" sz="1400">
                          <a:solidFill>
                            <a:schemeClr val="dk1"/>
                          </a:solidFill>
                          <a:latin typeface="Calibri"/>
                          <a:ea typeface="Calibri"/>
                          <a:cs typeface="Calibri"/>
                          <a:sym typeface="Calibri"/>
                        </a:rPr>
                        <a:t>[])</a:t>
                      </a:r>
                      <a:r>
                        <a:rPr lang="en" sz="1400"/>
                        <a:t>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t>
                      </a:r>
                      <a:r>
                        <a:rPr lang="en" sz="1400"/>
                        <a:t> </a:t>
                      </a:r>
                      <a:r>
                        <a:rPr lang="en" sz="1400" b="1">
                          <a:solidFill>
                            <a:schemeClr val="dk1"/>
                          </a:solidFill>
                          <a:latin typeface="Calibri"/>
                          <a:ea typeface="Calibri"/>
                          <a:cs typeface="Calibri"/>
                          <a:sym typeface="Calibri"/>
                        </a:rPr>
                        <a:t>int</a:t>
                      </a:r>
                      <a:r>
                        <a:rPr lang="en" sz="1400"/>
                        <a:t> x, y, z</a:t>
                      </a:r>
                      <a:r>
                        <a:rPr lang="en" sz="1400">
                          <a:solidFill>
                            <a:schemeClr val="dk1"/>
                          </a:solidFill>
                          <a:latin typeface="Calibri"/>
                          <a:ea typeface="Calibri"/>
                          <a:cs typeface="Calibri"/>
                          <a:sym typeface="Calibri"/>
                        </a:rPr>
                        <a:t>;</a:t>
                      </a:r>
                      <a:r>
                        <a:rPr lang="en" sz="1400"/>
                        <a:t> </a:t>
                      </a:r>
                      <a:r>
                        <a:rPr lang="en" sz="1400">
                          <a:solidFill>
                            <a:schemeClr val="dk1"/>
                          </a:solidFill>
                          <a:latin typeface="Calibri"/>
                          <a:ea typeface="Calibri"/>
                          <a:cs typeface="Calibri"/>
                          <a:sym typeface="Calibri"/>
                        </a:rPr>
                        <a:t>System</a:t>
                      </a:r>
                      <a:r>
                        <a:rPr lang="en" sz="1400"/>
                        <a:t>.</a:t>
                      </a:r>
                      <a:r>
                        <a:rPr lang="en" sz="1400">
                          <a:solidFill>
                            <a:schemeClr val="dk1"/>
                          </a:solidFill>
                          <a:latin typeface="Calibri"/>
                          <a:ea typeface="Calibri"/>
                          <a:cs typeface="Calibri"/>
                          <a:sym typeface="Calibri"/>
                        </a:rPr>
                        <a:t>out</a:t>
                      </a:r>
                      <a:r>
                        <a:rPr lang="en" sz="1400"/>
                        <a:t>.</a:t>
                      </a:r>
                      <a:r>
                        <a:rPr lang="en" sz="1400">
                          <a:solidFill>
                            <a:schemeClr val="dk1"/>
                          </a:solidFill>
                          <a:latin typeface="Calibri"/>
                          <a:ea typeface="Calibri"/>
                          <a:cs typeface="Calibri"/>
                          <a:sym typeface="Calibri"/>
                        </a:rPr>
                        <a:t>println("Enter two integers to calculate their sum ");</a:t>
                      </a:r>
                      <a:r>
                        <a:rPr lang="en" sz="1400"/>
                        <a:t> </a:t>
                      </a:r>
                      <a:endParaRPr sz="1100"/>
                    </a:p>
                    <a:p>
                      <a:pPr marL="0" marR="0" lvl="0" indent="0" algn="l" rtl="0">
                        <a:spcBef>
                          <a:spcPts val="0"/>
                        </a:spcBef>
                        <a:spcAft>
                          <a:spcPts val="0"/>
                        </a:spcAft>
                        <a:buNone/>
                      </a:pPr>
                      <a:r>
                        <a:rPr lang="en" sz="1400"/>
                        <a:t>Scanner in </a:t>
                      </a:r>
                      <a:r>
                        <a:rPr lang="en" sz="1400">
                          <a:solidFill>
                            <a:schemeClr val="dk1"/>
                          </a:solidFill>
                          <a:latin typeface="Calibri"/>
                          <a:ea typeface="Calibri"/>
                          <a:cs typeface="Calibri"/>
                          <a:sym typeface="Calibri"/>
                        </a:rPr>
                        <a:t>=</a:t>
                      </a:r>
                      <a:r>
                        <a:rPr lang="en" sz="1400"/>
                        <a:t> </a:t>
                      </a:r>
                      <a:r>
                        <a:rPr lang="en" sz="1400" b="1">
                          <a:solidFill>
                            <a:schemeClr val="dk1"/>
                          </a:solidFill>
                          <a:latin typeface="Calibri"/>
                          <a:ea typeface="Calibri"/>
                          <a:cs typeface="Calibri"/>
                          <a:sym typeface="Calibri"/>
                        </a:rPr>
                        <a:t>new</a:t>
                      </a:r>
                      <a:r>
                        <a:rPr lang="en" sz="1400"/>
                        <a:t> Scanner</a:t>
                      </a:r>
                      <a:r>
                        <a:rPr lang="en" sz="1400">
                          <a:solidFill>
                            <a:schemeClr val="dk1"/>
                          </a:solidFill>
                          <a:latin typeface="Calibri"/>
                          <a:ea typeface="Calibri"/>
                          <a:cs typeface="Calibri"/>
                          <a:sym typeface="Calibri"/>
                        </a:rPr>
                        <a:t>(System</a:t>
                      </a:r>
                      <a:r>
                        <a:rPr lang="en" sz="1400"/>
                        <a:t>.</a:t>
                      </a:r>
                      <a:r>
                        <a:rPr lang="en" sz="1400">
                          <a:solidFill>
                            <a:schemeClr val="dk1"/>
                          </a:solidFill>
                          <a:latin typeface="Calibri"/>
                          <a:ea typeface="Calibri"/>
                          <a:cs typeface="Calibri"/>
                          <a:sym typeface="Calibri"/>
                        </a:rPr>
                        <a:t>in);</a:t>
                      </a:r>
                      <a:r>
                        <a:rPr lang="en" sz="1400"/>
                        <a:t> </a:t>
                      </a:r>
                      <a:endParaRPr sz="1100"/>
                    </a:p>
                    <a:p>
                      <a:pPr marL="0" marR="0" lvl="0" indent="0" algn="l" rtl="0">
                        <a:spcBef>
                          <a:spcPts val="0"/>
                        </a:spcBef>
                        <a:spcAft>
                          <a:spcPts val="0"/>
                        </a:spcAft>
                        <a:buNone/>
                      </a:pPr>
                      <a:r>
                        <a:rPr lang="en" sz="1400"/>
                        <a:t>x </a:t>
                      </a:r>
                      <a:r>
                        <a:rPr lang="en" sz="1400">
                          <a:solidFill>
                            <a:schemeClr val="dk1"/>
                          </a:solidFill>
                          <a:latin typeface="Calibri"/>
                          <a:ea typeface="Calibri"/>
                          <a:cs typeface="Calibri"/>
                          <a:sym typeface="Calibri"/>
                        </a:rPr>
                        <a:t>=</a:t>
                      </a:r>
                      <a:r>
                        <a:rPr lang="en" sz="1400"/>
                        <a:t> in.</a:t>
                      </a:r>
                      <a:r>
                        <a:rPr lang="en" sz="1400">
                          <a:solidFill>
                            <a:schemeClr val="dk1"/>
                          </a:solidFill>
                          <a:latin typeface="Calibri"/>
                          <a:ea typeface="Calibri"/>
                          <a:cs typeface="Calibri"/>
                          <a:sym typeface="Calibri"/>
                        </a:rPr>
                        <a:t>nextInt();</a:t>
                      </a:r>
                      <a:endParaRPr sz="1100"/>
                    </a:p>
                    <a:p>
                      <a:pPr marL="0" marR="0" lvl="0" indent="0" algn="l" rtl="0">
                        <a:spcBef>
                          <a:spcPts val="0"/>
                        </a:spcBef>
                        <a:spcAft>
                          <a:spcPts val="0"/>
                        </a:spcAft>
                        <a:buNone/>
                      </a:pPr>
                      <a:r>
                        <a:rPr lang="en" sz="1400"/>
                        <a:t> y </a:t>
                      </a:r>
                      <a:r>
                        <a:rPr lang="en" sz="1400">
                          <a:solidFill>
                            <a:schemeClr val="dk1"/>
                          </a:solidFill>
                          <a:latin typeface="Calibri"/>
                          <a:ea typeface="Calibri"/>
                          <a:cs typeface="Calibri"/>
                          <a:sym typeface="Calibri"/>
                        </a:rPr>
                        <a:t>=</a:t>
                      </a:r>
                      <a:r>
                        <a:rPr lang="en" sz="1400"/>
                        <a:t> in.</a:t>
                      </a:r>
                      <a:r>
                        <a:rPr lang="en" sz="1400">
                          <a:solidFill>
                            <a:schemeClr val="dk1"/>
                          </a:solidFill>
                          <a:latin typeface="Calibri"/>
                          <a:ea typeface="Calibri"/>
                          <a:cs typeface="Calibri"/>
                          <a:sym typeface="Calibri"/>
                        </a:rPr>
                        <a:t>nextInt();</a:t>
                      </a:r>
                      <a:endParaRPr sz="1100"/>
                    </a:p>
                    <a:p>
                      <a:pPr marL="0" marR="0" lvl="0" indent="0" algn="l" rtl="0">
                        <a:spcBef>
                          <a:spcPts val="0"/>
                        </a:spcBef>
                        <a:spcAft>
                          <a:spcPts val="0"/>
                        </a:spcAft>
                        <a:buNone/>
                      </a:pPr>
                      <a:r>
                        <a:rPr lang="en" sz="1400"/>
                        <a:t> z </a:t>
                      </a:r>
                      <a:r>
                        <a:rPr lang="en" sz="1400">
                          <a:solidFill>
                            <a:schemeClr val="dk1"/>
                          </a:solidFill>
                          <a:latin typeface="Calibri"/>
                          <a:ea typeface="Calibri"/>
                          <a:cs typeface="Calibri"/>
                          <a:sym typeface="Calibri"/>
                        </a:rPr>
                        <a:t>=</a:t>
                      </a:r>
                      <a:r>
                        <a:rPr lang="en" sz="1400"/>
                        <a:t> x </a:t>
                      </a:r>
                      <a:r>
                        <a:rPr lang="en" sz="1400">
                          <a:solidFill>
                            <a:schemeClr val="dk1"/>
                          </a:solidFill>
                          <a:latin typeface="Calibri"/>
                          <a:ea typeface="Calibri"/>
                          <a:cs typeface="Calibri"/>
                          <a:sym typeface="Calibri"/>
                        </a:rPr>
                        <a:t>+</a:t>
                      </a:r>
                      <a:r>
                        <a:rPr lang="en" sz="1400"/>
                        <a:t> y</a:t>
                      </a:r>
                      <a:r>
                        <a:rPr lang="en" sz="1400">
                          <a:solidFill>
                            <a:schemeClr val="dk1"/>
                          </a:solidFill>
                          <a:latin typeface="Calibri"/>
                          <a:ea typeface="Calibri"/>
                          <a:cs typeface="Calibri"/>
                          <a:sym typeface="Calibri"/>
                        </a:rPr>
                        <a:t>;</a:t>
                      </a:r>
                      <a:r>
                        <a:rPr lang="en" sz="1400"/>
                        <a:t> </a:t>
                      </a:r>
                      <a:r>
                        <a:rPr lang="en" sz="1400">
                          <a:solidFill>
                            <a:schemeClr val="dk1"/>
                          </a:solidFill>
                          <a:latin typeface="Calibri"/>
                          <a:ea typeface="Calibri"/>
                          <a:cs typeface="Calibri"/>
                          <a:sym typeface="Calibri"/>
                        </a:rPr>
                        <a:t>System</a:t>
                      </a:r>
                      <a:r>
                        <a:rPr lang="en" sz="1400"/>
                        <a:t>.</a:t>
                      </a:r>
                      <a:r>
                        <a:rPr lang="en" sz="1400">
                          <a:solidFill>
                            <a:schemeClr val="dk1"/>
                          </a:solidFill>
                          <a:latin typeface="Calibri"/>
                          <a:ea typeface="Calibri"/>
                          <a:cs typeface="Calibri"/>
                          <a:sym typeface="Calibri"/>
                        </a:rPr>
                        <a:t>out</a:t>
                      </a:r>
                      <a:r>
                        <a:rPr lang="en" sz="1400"/>
                        <a:t>.</a:t>
                      </a:r>
                      <a:r>
                        <a:rPr lang="en" sz="1400">
                          <a:solidFill>
                            <a:schemeClr val="dk1"/>
                          </a:solidFill>
                          <a:latin typeface="Calibri"/>
                          <a:ea typeface="Calibri"/>
                          <a:cs typeface="Calibri"/>
                          <a:sym typeface="Calibri"/>
                        </a:rPr>
                        <a:t>println("Sum of entered integers = "+</a:t>
                      </a:r>
                      <a:r>
                        <a:rPr lang="en" sz="1400"/>
                        <a:t>z</a:t>
                      </a:r>
                      <a:r>
                        <a:rPr lang="en" sz="1400">
                          <a:solidFill>
                            <a:schemeClr val="dk1"/>
                          </a:solidFill>
                          <a:latin typeface="Calibri"/>
                          <a:ea typeface="Calibri"/>
                          <a:cs typeface="Calibri"/>
                          <a:sym typeface="Calibri"/>
                        </a:rPr>
                        <a:t>);</a:t>
                      </a:r>
                      <a:endParaRPr sz="1100"/>
                    </a:p>
                    <a:p>
                      <a:pPr marL="0" marR="0" lvl="0" indent="0" algn="l" rtl="0">
                        <a:spcBef>
                          <a:spcPts val="0"/>
                        </a:spcBef>
                        <a:spcAft>
                          <a:spcPts val="0"/>
                        </a:spcAft>
                        <a:buNone/>
                      </a:pPr>
                      <a:r>
                        <a:rPr lang="en" sz="1400"/>
                        <a:t> </a:t>
                      </a:r>
                      <a:r>
                        <a:rPr lang="en" sz="1400">
                          <a:solidFill>
                            <a:schemeClr val="dk1"/>
                          </a:solidFill>
                          <a:latin typeface="Calibri"/>
                          <a:ea typeface="Calibri"/>
                          <a:cs typeface="Calibri"/>
                          <a:sym typeface="Calibri"/>
                        </a:rPr>
                        <a:t>}</a:t>
                      </a:r>
                      <a:endParaRPr sz="1100"/>
                    </a:p>
                    <a:p>
                      <a:pPr marL="0" marR="0" lvl="0" indent="0" algn="l" rtl="0">
                        <a:spcBef>
                          <a:spcPts val="0"/>
                        </a:spcBef>
                        <a:spcAft>
                          <a:spcPts val="0"/>
                        </a:spcAft>
                        <a:buNone/>
                      </a:pPr>
                      <a:r>
                        <a:rPr lang="en" sz="1400"/>
                        <a:t> </a:t>
                      </a:r>
                      <a:r>
                        <a:rPr lang="en" sz="1400">
                          <a:solidFill>
                            <a:schemeClr val="dk1"/>
                          </a:solidFill>
                          <a:latin typeface="Calibri"/>
                          <a:ea typeface="Calibri"/>
                          <a:cs typeface="Calibri"/>
                          <a:sym typeface="Calibri"/>
                        </a:rPr>
                        <a:t>}</a:t>
                      </a:r>
                      <a:endParaRPr sz="1400"/>
                    </a:p>
                  </a:txBody>
                  <a:tcPr marL="91450" marR="91450" marT="34300" marB="34300"/>
                </a:tc>
                <a:tc>
                  <a:txBody>
                    <a:bodyPr/>
                    <a:lstStyle/>
                    <a:p>
                      <a:pPr marL="0" marR="0" lvl="0" indent="0" algn="l" rtl="0">
                        <a:spcBef>
                          <a:spcPts val="0"/>
                        </a:spcBef>
                        <a:spcAft>
                          <a:spcPts val="0"/>
                        </a:spcAft>
                        <a:buNone/>
                      </a:pPr>
                      <a:r>
                        <a:rPr lang="en" sz="1400"/>
                        <a:t>a=input( “Enter First no”)</a:t>
                      </a:r>
                      <a:endParaRPr sz="1100"/>
                    </a:p>
                    <a:p>
                      <a:pPr marL="0" marR="0" lvl="0" indent="0" algn="l" rtl="0">
                        <a:spcBef>
                          <a:spcPts val="0"/>
                        </a:spcBef>
                        <a:spcAft>
                          <a:spcPts val="0"/>
                        </a:spcAft>
                        <a:buNone/>
                      </a:pPr>
                      <a:r>
                        <a:rPr lang="en" sz="1400"/>
                        <a:t>b=input(“Enter second number”)</a:t>
                      </a:r>
                      <a:endParaRPr sz="1100"/>
                    </a:p>
                    <a:p>
                      <a:pPr marL="0" marR="0" lvl="0" indent="0" algn="l" rtl="0">
                        <a:spcBef>
                          <a:spcPts val="0"/>
                        </a:spcBef>
                        <a:spcAft>
                          <a:spcPts val="0"/>
                        </a:spcAft>
                        <a:buNone/>
                      </a:pPr>
                      <a:r>
                        <a:rPr lang="en" sz="1400"/>
                        <a:t>sum=a+b</a:t>
                      </a:r>
                      <a:endParaRPr sz="1400"/>
                    </a:p>
                    <a:p>
                      <a:pPr marL="0" marR="0" lvl="0" indent="0" algn="l" rtl="0">
                        <a:spcBef>
                          <a:spcPts val="0"/>
                        </a:spcBef>
                        <a:spcAft>
                          <a:spcPts val="0"/>
                        </a:spcAft>
                        <a:buNone/>
                      </a:pPr>
                      <a:r>
                        <a:rPr lang="en" sz="1400"/>
                        <a:t>print(“Sum is”,sum)</a:t>
                      </a:r>
                      <a:endParaRPr sz="1100"/>
                    </a:p>
                    <a:p>
                      <a:pPr marL="0" marR="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1"/>
                  </a:ext>
                </a:extLst>
              </a:tr>
            </a:tbl>
          </a:graphicData>
        </a:graphic>
      </p:graphicFrame>
      <p:sp>
        <p:nvSpPr>
          <p:cNvPr id="741" name="Google Shape;741;p102"/>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3"/>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57142"/>
              <a:buFont typeface="Calibri"/>
              <a:buNone/>
            </a:pPr>
            <a:r>
              <a:rPr lang="en">
                <a:solidFill>
                  <a:srgbClr val="FF0000"/>
                </a:solidFill>
              </a:rPr>
              <a:t>Lesson 5: By default datatype of data taken by using Input Function is string</a:t>
            </a:r>
            <a:endParaRPr/>
          </a:p>
        </p:txBody>
      </p:sp>
      <p:sp>
        <p:nvSpPr>
          <p:cNvPr id="747" name="Google Shape;747;p103"/>
          <p:cNvSpPr txBox="1">
            <a:spLocks noGrp="1"/>
          </p:cNvSpPr>
          <p:nvPr>
            <p:ph type="body" idx="1"/>
          </p:nvPr>
        </p:nvSpPr>
        <p:spPr>
          <a:xfrm>
            <a:off x="457200" y="900130"/>
            <a:ext cx="8229600" cy="3586500"/>
          </a:xfrm>
          <a:prstGeom prst="rect">
            <a:avLst/>
          </a:prstGeom>
          <a:noFill/>
          <a:ln>
            <a:noFill/>
          </a:ln>
        </p:spPr>
        <p:txBody>
          <a:bodyPr spcFirstLastPara="1" wrap="square" lIns="91425" tIns="45700" rIns="91425" bIns="45700" anchor="t" anchorCtr="0">
            <a:noAutofit/>
          </a:bodyPr>
          <a:lstStyle/>
          <a:p>
            <a:pPr marL="342900" lvl="0" indent="-266700" algn="l" rtl="0">
              <a:spcBef>
                <a:spcPts val="0"/>
              </a:spcBef>
              <a:spcAft>
                <a:spcPts val="0"/>
              </a:spcAft>
              <a:buClr>
                <a:schemeClr val="dk1"/>
              </a:buClr>
              <a:buSzPts val="2000"/>
              <a:buChar char="●"/>
            </a:pPr>
            <a:r>
              <a:rPr lang="en" sz="2000"/>
              <a:t>As by default datatype of data taken by using Input Function is string.</a:t>
            </a:r>
            <a:endParaRPr sz="2000"/>
          </a:p>
          <a:p>
            <a:pPr marL="342900" lvl="0" indent="-266700" algn="l" rtl="0">
              <a:spcBef>
                <a:spcPts val="640"/>
              </a:spcBef>
              <a:spcAft>
                <a:spcPts val="0"/>
              </a:spcAft>
              <a:buClr>
                <a:schemeClr val="dk1"/>
              </a:buClr>
              <a:buSzPts val="2000"/>
              <a:buChar char="●"/>
            </a:pPr>
            <a:r>
              <a:rPr lang="en" sz="2000"/>
              <a:t>Change the datatype to int to perform mathematical operations.</a:t>
            </a:r>
            <a:endParaRPr sz="2000"/>
          </a:p>
          <a:p>
            <a:pPr marL="0" lvl="0" indent="0" algn="l" rtl="0">
              <a:spcBef>
                <a:spcPts val="640"/>
              </a:spcBef>
              <a:spcAft>
                <a:spcPts val="0"/>
              </a:spcAft>
              <a:buClr>
                <a:srgbClr val="0000CC"/>
              </a:buClr>
              <a:buSzPts val="3200"/>
              <a:buNone/>
            </a:pPr>
            <a:r>
              <a:rPr lang="en" sz="2000">
                <a:solidFill>
                  <a:srgbClr val="0000CC"/>
                </a:solidFill>
              </a:rPr>
              <a:t>a=int(input("Enter First no"))</a:t>
            </a:r>
            <a:endParaRPr sz="2000"/>
          </a:p>
          <a:p>
            <a:pPr marL="0" lvl="0" indent="0" algn="l" rtl="0">
              <a:spcBef>
                <a:spcPts val="640"/>
              </a:spcBef>
              <a:spcAft>
                <a:spcPts val="0"/>
              </a:spcAft>
              <a:buClr>
                <a:srgbClr val="0000CC"/>
              </a:buClr>
              <a:buSzPts val="3200"/>
              <a:buNone/>
            </a:pPr>
            <a:r>
              <a:rPr lang="en" sz="2000">
                <a:solidFill>
                  <a:srgbClr val="0000CC"/>
                </a:solidFill>
              </a:rPr>
              <a:t>b=int(input("Enter second number"))</a:t>
            </a:r>
            <a:endParaRPr sz="2000"/>
          </a:p>
          <a:p>
            <a:pPr marL="0" lvl="0" indent="0" algn="l" rtl="0">
              <a:spcBef>
                <a:spcPts val="640"/>
              </a:spcBef>
              <a:spcAft>
                <a:spcPts val="0"/>
              </a:spcAft>
              <a:buClr>
                <a:srgbClr val="0000CC"/>
              </a:buClr>
              <a:buSzPts val="3200"/>
              <a:buNone/>
            </a:pPr>
            <a:r>
              <a:rPr lang="en" sz="2000">
                <a:solidFill>
                  <a:srgbClr val="0000CC"/>
                </a:solidFill>
              </a:rPr>
              <a:t>sum=a+b</a:t>
            </a:r>
            <a:endParaRPr sz="2000">
              <a:solidFill>
                <a:srgbClr val="0000CC"/>
              </a:solidFill>
            </a:endParaRPr>
          </a:p>
          <a:p>
            <a:pPr marL="0" lvl="0" indent="0" algn="l" rtl="0">
              <a:spcBef>
                <a:spcPts val="640"/>
              </a:spcBef>
              <a:spcAft>
                <a:spcPts val="0"/>
              </a:spcAft>
              <a:buClr>
                <a:srgbClr val="0000CC"/>
              </a:buClr>
              <a:buSzPts val="3200"/>
              <a:buNone/>
            </a:pPr>
            <a:r>
              <a:rPr lang="en" sz="2000">
                <a:solidFill>
                  <a:srgbClr val="0000CC"/>
                </a:solidFill>
              </a:rPr>
              <a:t>print("Sum is",sum)</a:t>
            </a:r>
            <a:endParaRPr sz="2000"/>
          </a:p>
          <a:p>
            <a:pPr marL="342900" lvl="0" indent="-139700" algn="l" rtl="0">
              <a:spcBef>
                <a:spcPts val="640"/>
              </a:spcBef>
              <a:spcAft>
                <a:spcPts val="1200"/>
              </a:spcAft>
              <a:buClr>
                <a:schemeClr val="dk1"/>
              </a:buClr>
              <a:buSzPts val="3200"/>
              <a:buNone/>
            </a:pPr>
            <a:endParaRPr sz="2000"/>
          </a:p>
        </p:txBody>
      </p:sp>
      <p:pic>
        <p:nvPicPr>
          <p:cNvPr id="748" name="Google Shape;748;p103" descr="python11.png"/>
          <p:cNvPicPr preferRelativeResize="0"/>
          <p:nvPr/>
        </p:nvPicPr>
        <p:blipFill rotWithShape="1">
          <a:blip r:embed="rId3">
            <a:alphaModFix/>
          </a:blip>
          <a:srcRect/>
          <a:stretch/>
        </p:blipFill>
        <p:spPr>
          <a:xfrm>
            <a:off x="12" y="3780950"/>
            <a:ext cx="1776413" cy="1343025"/>
          </a:xfrm>
          <a:prstGeom prst="rect">
            <a:avLst/>
          </a:prstGeom>
          <a:noFill/>
          <a:ln>
            <a:noFill/>
          </a:ln>
        </p:spPr>
      </p:pic>
      <p:sp>
        <p:nvSpPr>
          <p:cNvPr id="749" name="Google Shape;749;p103"/>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4"/>
          <p:cNvSpPr txBox="1">
            <a:spLocks noGrp="1"/>
          </p:cNvSpPr>
          <p:nvPr>
            <p:ph type="title"/>
          </p:nvPr>
        </p:nvSpPr>
        <p:spPr>
          <a:xfrm>
            <a:off x="457200" y="154484"/>
            <a:ext cx="8229600" cy="6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b="1">
                <a:solidFill>
                  <a:srgbClr val="FF0000"/>
                </a:solidFill>
              </a:rPr>
              <a:t>Recap 1</a:t>
            </a:r>
            <a:endParaRPr/>
          </a:p>
        </p:txBody>
      </p:sp>
      <p:pic>
        <p:nvPicPr>
          <p:cNvPr id="755" name="Google Shape;755;p104" descr="python12.jpg"/>
          <p:cNvPicPr preferRelativeResize="0">
            <a:picLocks noGrp="1"/>
          </p:cNvPicPr>
          <p:nvPr>
            <p:ph type="body" idx="2"/>
          </p:nvPr>
        </p:nvPicPr>
        <p:blipFill rotWithShape="1">
          <a:blip r:embed="rId3">
            <a:alphaModFix/>
          </a:blip>
          <a:srcRect/>
          <a:stretch/>
        </p:blipFill>
        <p:spPr>
          <a:xfrm>
            <a:off x="0" y="3771900"/>
            <a:ext cx="2286000" cy="1221600"/>
          </a:xfrm>
          <a:prstGeom prst="rect">
            <a:avLst/>
          </a:prstGeom>
          <a:noFill/>
          <a:ln>
            <a:noFill/>
          </a:ln>
        </p:spPr>
      </p:pic>
      <p:sp>
        <p:nvSpPr>
          <p:cNvPr id="756" name="Google Shape;756;p104"/>
          <p:cNvSpPr txBox="1">
            <a:spLocks noGrp="1"/>
          </p:cNvSpPr>
          <p:nvPr>
            <p:ph type="body" idx="3"/>
          </p:nvPr>
        </p:nvSpPr>
        <p:spPr>
          <a:xfrm>
            <a:off x="685801" y="1151335"/>
            <a:ext cx="8001000" cy="4800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spcBef>
                <a:spcPts val="0"/>
              </a:spcBef>
              <a:spcAft>
                <a:spcPts val="1200"/>
              </a:spcAft>
              <a:buClr>
                <a:schemeClr val="dk1"/>
              </a:buClr>
              <a:buSzPts val="2400"/>
              <a:buNone/>
            </a:pPr>
            <a:r>
              <a:rPr lang="en"/>
              <a:t> Recall all lessons we have learn till now</a:t>
            </a:r>
            <a:endParaRPr/>
          </a:p>
        </p:txBody>
      </p:sp>
      <p:sp>
        <p:nvSpPr>
          <p:cNvPr id="757" name="Google Shape;757;p104"/>
          <p:cNvSpPr txBox="1">
            <a:spLocks noGrp="1"/>
          </p:cNvSpPr>
          <p:nvPr>
            <p:ph type="body" idx="4"/>
          </p:nvPr>
        </p:nvSpPr>
        <p:spPr>
          <a:xfrm>
            <a:off x="1295400" y="1657350"/>
            <a:ext cx="7315200" cy="2963400"/>
          </a:xfrm>
          <a:prstGeom prst="rect">
            <a:avLst/>
          </a:prstGeom>
          <a:noFill/>
          <a:ln>
            <a:noFill/>
          </a:ln>
        </p:spPr>
        <p:txBody>
          <a:bodyPr spcFirstLastPara="1" wrap="square" lIns="91425" tIns="45700" rIns="91425" bIns="45700" anchor="t" anchorCtr="0">
            <a:normAutofit fontScale="92500" lnSpcReduction="10000"/>
          </a:bodyPr>
          <a:lstStyle/>
          <a:p>
            <a:pPr marL="342900" lvl="0" indent="-320040" algn="l" rtl="0">
              <a:spcBef>
                <a:spcPts val="0"/>
              </a:spcBef>
              <a:spcAft>
                <a:spcPts val="0"/>
              </a:spcAft>
              <a:buClr>
                <a:srgbClr val="FF0000"/>
              </a:buClr>
              <a:buSzPct val="100000"/>
              <a:buChar char="●"/>
            </a:pPr>
            <a:r>
              <a:rPr lang="en" b="1">
                <a:solidFill>
                  <a:srgbClr val="FF0000"/>
                </a:solidFill>
              </a:rPr>
              <a:t>Lesson 1 :</a:t>
            </a:r>
            <a:r>
              <a:rPr lang="en"/>
              <a:t> </a:t>
            </a:r>
            <a:r>
              <a:rPr lang="en">
                <a:solidFill>
                  <a:srgbClr val="0000CC"/>
                </a:solidFill>
              </a:rPr>
              <a:t>No Semicolon ,No { }</a:t>
            </a:r>
            <a:endParaRPr/>
          </a:p>
          <a:p>
            <a:pPr marL="342900" lvl="0" indent="-320040" algn="l" rtl="0">
              <a:spcBef>
                <a:spcPts val="480"/>
              </a:spcBef>
              <a:spcAft>
                <a:spcPts val="0"/>
              </a:spcAft>
              <a:buClr>
                <a:srgbClr val="FF0000"/>
              </a:buClr>
              <a:buSzPct val="100000"/>
              <a:buChar char="●"/>
            </a:pPr>
            <a:r>
              <a:rPr lang="en" b="1">
                <a:solidFill>
                  <a:srgbClr val="FF0000"/>
                </a:solidFill>
              </a:rPr>
              <a:t>Lesson 2 :</a:t>
            </a:r>
            <a:r>
              <a:rPr lang="en"/>
              <a:t> </a:t>
            </a:r>
            <a:r>
              <a:rPr lang="en">
                <a:solidFill>
                  <a:srgbClr val="009900"/>
                </a:solidFill>
              </a:rPr>
              <a:t>No need of Explicit Variable Declaration</a:t>
            </a:r>
            <a:endParaRPr/>
          </a:p>
          <a:p>
            <a:pPr marL="342900" lvl="0" indent="-320040" algn="l" rtl="0">
              <a:spcBef>
                <a:spcPts val="480"/>
              </a:spcBef>
              <a:spcAft>
                <a:spcPts val="0"/>
              </a:spcAft>
              <a:buClr>
                <a:srgbClr val="FF0000"/>
              </a:buClr>
              <a:buSzPct val="100000"/>
              <a:buChar char="●"/>
            </a:pPr>
            <a:r>
              <a:rPr lang="en" b="1">
                <a:solidFill>
                  <a:srgbClr val="FF0000"/>
                </a:solidFill>
              </a:rPr>
              <a:t>Lesson 3 :</a:t>
            </a:r>
            <a:r>
              <a:rPr lang="en"/>
              <a:t>  </a:t>
            </a:r>
            <a:r>
              <a:rPr lang="en">
                <a:solidFill>
                  <a:srgbClr val="0000CC"/>
                </a:solidFill>
              </a:rPr>
              <a:t>Whitespace act as delimiters and single line comments # and multi line comment with ‘’’      ‘’’</a:t>
            </a:r>
            <a:endParaRPr/>
          </a:p>
          <a:p>
            <a:pPr marL="342900" lvl="0" indent="-320040" algn="l" rtl="0">
              <a:spcBef>
                <a:spcPts val="480"/>
              </a:spcBef>
              <a:spcAft>
                <a:spcPts val="0"/>
              </a:spcAft>
              <a:buClr>
                <a:srgbClr val="FF0000"/>
              </a:buClr>
              <a:buSzPct val="100000"/>
              <a:buChar char="●"/>
            </a:pPr>
            <a:r>
              <a:rPr lang="en" b="1">
                <a:solidFill>
                  <a:srgbClr val="FF0000"/>
                </a:solidFill>
              </a:rPr>
              <a:t>Lesson 4 :</a:t>
            </a:r>
            <a:r>
              <a:rPr lang="en">
                <a:solidFill>
                  <a:srgbClr val="009900"/>
                </a:solidFill>
              </a:rPr>
              <a:t>New operators : Identity and Membership</a:t>
            </a:r>
            <a:endParaRPr/>
          </a:p>
          <a:p>
            <a:pPr marL="342900" lvl="0" indent="-320040" algn="l" rtl="0">
              <a:spcBef>
                <a:spcPts val="480"/>
              </a:spcBef>
              <a:spcAft>
                <a:spcPts val="0"/>
              </a:spcAft>
              <a:buClr>
                <a:srgbClr val="009900"/>
              </a:buClr>
              <a:buSzPct val="100000"/>
              <a:buChar char="●"/>
            </a:pPr>
            <a:r>
              <a:rPr lang="en">
                <a:solidFill>
                  <a:srgbClr val="009900"/>
                </a:solidFill>
              </a:rPr>
              <a:t>                   Python is case sensitive language</a:t>
            </a:r>
            <a:endParaRPr/>
          </a:p>
          <a:p>
            <a:pPr marL="342900" lvl="0" indent="-320040" algn="l" rtl="0">
              <a:spcBef>
                <a:spcPts val="480"/>
              </a:spcBef>
              <a:spcAft>
                <a:spcPts val="0"/>
              </a:spcAft>
              <a:buClr>
                <a:srgbClr val="FF0000"/>
              </a:buClr>
              <a:buSzPct val="100000"/>
              <a:buChar char="●"/>
            </a:pPr>
            <a:r>
              <a:rPr lang="en" b="1">
                <a:solidFill>
                  <a:srgbClr val="FF0000"/>
                </a:solidFill>
              </a:rPr>
              <a:t>Lesson 5 :  </a:t>
            </a:r>
            <a:r>
              <a:rPr lang="en">
                <a:solidFill>
                  <a:srgbClr val="0000CC"/>
                </a:solidFill>
              </a:rPr>
              <a:t>print() and input() are I/O functions.</a:t>
            </a:r>
            <a:endParaRPr/>
          </a:p>
          <a:p>
            <a:pPr marL="342900" lvl="0" indent="-190500" algn="l" rtl="0">
              <a:spcBef>
                <a:spcPts val="480"/>
              </a:spcBef>
              <a:spcAft>
                <a:spcPts val="1200"/>
              </a:spcAft>
              <a:buClr>
                <a:schemeClr val="dk1"/>
              </a:buClr>
              <a:buSzPct val="100000"/>
              <a:buNone/>
            </a:pPr>
            <a:endParaRPr/>
          </a:p>
        </p:txBody>
      </p:sp>
      <p:sp>
        <p:nvSpPr>
          <p:cNvPr id="758" name="Google Shape;758;p104"/>
          <p:cNvSpPr txBox="1">
            <a:spLocks noGrp="1"/>
          </p:cNvSpPr>
          <p:nvPr>
            <p:ph type="dt" idx="10"/>
          </p:nvPr>
        </p:nvSpPr>
        <p:spPr>
          <a:xfrm>
            <a:off x="457200" y="3575447"/>
            <a:ext cx="2133600" cy="205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Brief History of Python</a:t>
            </a:r>
            <a:endParaRPr/>
          </a:p>
        </p:txBody>
      </p:sp>
      <p:sp>
        <p:nvSpPr>
          <p:cNvPr id="131" name="Google Shape;131;p2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fontScale="85000" lnSpcReduction="20000"/>
          </a:bodyPr>
          <a:lstStyle/>
          <a:p>
            <a:pPr marL="342900" lvl="0" indent="-312419" algn="just" rtl="0">
              <a:lnSpc>
                <a:spcPct val="90000"/>
              </a:lnSpc>
              <a:spcBef>
                <a:spcPts val="0"/>
              </a:spcBef>
              <a:spcAft>
                <a:spcPts val="0"/>
              </a:spcAft>
              <a:buClr>
                <a:schemeClr val="dk1"/>
              </a:buClr>
              <a:buSzPct val="100000"/>
              <a:buChar char="●"/>
            </a:pPr>
            <a:r>
              <a:rPr lang="en" sz="3200" b="0"/>
              <a:t>Invented in the Netherlands, early 90s by Guido van Rossum</a:t>
            </a:r>
            <a:endParaRPr sz="3200" b="0"/>
          </a:p>
          <a:p>
            <a:pPr marL="342900" lvl="0" indent="-312419" algn="just" rtl="0">
              <a:lnSpc>
                <a:spcPct val="90000"/>
              </a:lnSpc>
              <a:spcBef>
                <a:spcPts val="592"/>
              </a:spcBef>
              <a:spcAft>
                <a:spcPts val="0"/>
              </a:spcAft>
              <a:buClr>
                <a:schemeClr val="dk1"/>
              </a:buClr>
              <a:buSzPct val="100000"/>
              <a:buChar char="●"/>
            </a:pPr>
            <a:r>
              <a:rPr lang="en" sz="3200" b="0"/>
              <a:t>Python was conceived in late 1980s and its implementation was started in December 1989.</a:t>
            </a:r>
            <a:endParaRPr sz="3200" b="0"/>
          </a:p>
          <a:p>
            <a:pPr marL="342900" lvl="0" indent="-312419" algn="just" rtl="0">
              <a:lnSpc>
                <a:spcPct val="90000"/>
              </a:lnSpc>
              <a:spcBef>
                <a:spcPts val="592"/>
              </a:spcBef>
              <a:spcAft>
                <a:spcPts val="0"/>
              </a:spcAft>
              <a:buClr>
                <a:schemeClr val="dk1"/>
              </a:buClr>
              <a:buSzPct val="177777"/>
              <a:buChar char="●"/>
            </a:pPr>
            <a:r>
              <a:rPr lang="en"/>
              <a:t>Guido Van Rossum was fan of </a:t>
            </a:r>
            <a:r>
              <a:rPr lang="en" sz="3200" b="0"/>
              <a:t> ‘Monty Python’s flying circus’ a famous TV show in Netherland.</a:t>
            </a:r>
            <a:endParaRPr/>
          </a:p>
          <a:p>
            <a:pPr marL="342900" lvl="0" indent="-312419" algn="just" rtl="0">
              <a:lnSpc>
                <a:spcPct val="90000"/>
              </a:lnSpc>
              <a:spcBef>
                <a:spcPts val="592"/>
              </a:spcBef>
              <a:spcAft>
                <a:spcPts val="0"/>
              </a:spcAft>
              <a:buClr>
                <a:schemeClr val="dk1"/>
              </a:buClr>
              <a:buSzPct val="100000"/>
              <a:buChar char="●"/>
            </a:pPr>
            <a:r>
              <a:rPr lang="en"/>
              <a:t>Named after Monty Python</a:t>
            </a:r>
            <a:endParaRPr sz="3200" b="0"/>
          </a:p>
          <a:p>
            <a:pPr marL="342900" lvl="0" indent="-312419" algn="just" rtl="0">
              <a:lnSpc>
                <a:spcPct val="90000"/>
              </a:lnSpc>
              <a:spcBef>
                <a:spcPts val="592"/>
              </a:spcBef>
              <a:spcAft>
                <a:spcPts val="0"/>
              </a:spcAft>
              <a:buClr>
                <a:schemeClr val="dk1"/>
              </a:buClr>
              <a:buSzPct val="100000"/>
              <a:buChar char="●"/>
            </a:pPr>
            <a:r>
              <a:rPr lang="en"/>
              <a:t>Based on ABC(All Basic Code) and Modula3.</a:t>
            </a:r>
            <a:endParaRPr sz="3200" b="0"/>
          </a:p>
          <a:p>
            <a:pPr marL="342900" lvl="0" indent="-312419" algn="just" rtl="0">
              <a:lnSpc>
                <a:spcPct val="90000"/>
              </a:lnSpc>
              <a:spcBef>
                <a:spcPts val="592"/>
              </a:spcBef>
              <a:spcAft>
                <a:spcPts val="0"/>
              </a:spcAft>
              <a:buClr>
                <a:schemeClr val="dk1"/>
              </a:buClr>
              <a:buSzPct val="100000"/>
              <a:buChar char="●"/>
            </a:pPr>
            <a:r>
              <a:rPr lang="en" sz="3200" b="0"/>
              <a:t>Open sourced from the beginning.</a:t>
            </a:r>
            <a:endParaRPr sz="3200" b="0"/>
          </a:p>
          <a:p>
            <a:pPr marL="342900" lvl="0" indent="-312419" algn="just" rtl="0">
              <a:lnSpc>
                <a:spcPct val="90000"/>
              </a:lnSpc>
              <a:spcBef>
                <a:spcPts val="592"/>
              </a:spcBef>
              <a:spcAft>
                <a:spcPts val="1200"/>
              </a:spcAft>
              <a:buClr>
                <a:schemeClr val="dk1"/>
              </a:buClr>
              <a:buSzPct val="100000"/>
              <a:buChar char="●"/>
            </a:pPr>
            <a:r>
              <a:rPr lang="en" sz="3200" b="0"/>
              <a:t>Used by Google from the beginning</a:t>
            </a:r>
            <a:endParaRPr sz="3200" b="0"/>
          </a:p>
        </p:txBody>
      </p:sp>
      <p:sp>
        <p:nvSpPr>
          <p:cNvPr id="132" name="Google Shape;132;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Exercise 1</a:t>
            </a:r>
            <a:endParaRPr/>
          </a:p>
        </p:txBody>
      </p:sp>
      <p:sp>
        <p:nvSpPr>
          <p:cNvPr id="764" name="Google Shape;764;p105"/>
          <p:cNvSpPr txBox="1">
            <a:spLocks noGrp="1"/>
          </p:cNvSpPr>
          <p:nvPr>
            <p:ph type="body" idx="2"/>
          </p:nvPr>
        </p:nvSpPr>
        <p:spPr>
          <a:xfrm>
            <a:off x="152400" y="1200150"/>
            <a:ext cx="8534400" cy="3394500"/>
          </a:xfrm>
          <a:prstGeom prst="rect">
            <a:avLst/>
          </a:prstGeom>
          <a:noFill/>
          <a:ln>
            <a:noFill/>
          </a:ln>
        </p:spPr>
        <p:txBody>
          <a:bodyPr spcFirstLastPara="1" wrap="square" lIns="91425" tIns="45700" rIns="91425" bIns="45700" anchor="t" anchorCtr="0">
            <a:normAutofit fontScale="85000" lnSpcReduction="20000"/>
          </a:bodyPr>
          <a:lstStyle/>
          <a:p>
            <a:pPr marL="514350" lvl="0" indent="-474344" algn="l" rtl="0">
              <a:spcBef>
                <a:spcPts val="0"/>
              </a:spcBef>
              <a:spcAft>
                <a:spcPts val="0"/>
              </a:spcAft>
              <a:buClr>
                <a:schemeClr val="dk1"/>
              </a:buClr>
              <a:buSzPct val="100000"/>
              <a:buAutoNum type="arabicPeriod"/>
            </a:pPr>
            <a:r>
              <a:rPr lang="en"/>
              <a:t>WAP to display your name and college name</a:t>
            </a:r>
            <a:endParaRPr/>
          </a:p>
          <a:p>
            <a:pPr marL="514350" lvl="0" indent="-474344" algn="l" rtl="0">
              <a:spcBef>
                <a:spcPts val="560"/>
              </a:spcBef>
              <a:spcAft>
                <a:spcPts val="0"/>
              </a:spcAft>
              <a:buClr>
                <a:schemeClr val="dk1"/>
              </a:buClr>
              <a:buSzPct val="100000"/>
              <a:buAutoNum type="arabicPeriod"/>
            </a:pPr>
            <a:r>
              <a:rPr lang="en"/>
              <a:t>Modify first program add your designation with your name ,but it should be displayed on new line.</a:t>
            </a:r>
            <a:endParaRPr/>
          </a:p>
          <a:p>
            <a:pPr marL="514350" lvl="0" indent="-474344" algn="l" rtl="0">
              <a:spcBef>
                <a:spcPts val="560"/>
              </a:spcBef>
              <a:spcAft>
                <a:spcPts val="0"/>
              </a:spcAft>
              <a:buClr>
                <a:schemeClr val="dk1"/>
              </a:buClr>
              <a:buSzPct val="100000"/>
              <a:buAutoNum type="arabicPeriod"/>
            </a:pPr>
            <a:r>
              <a:rPr lang="en"/>
              <a:t>WAP to calculate area of circle. Define pi=3.14 and radius 2</a:t>
            </a:r>
            <a:endParaRPr/>
          </a:p>
          <a:p>
            <a:pPr marL="514350" lvl="0" indent="-474344" algn="l" rtl="0">
              <a:spcBef>
                <a:spcPts val="560"/>
              </a:spcBef>
              <a:spcAft>
                <a:spcPts val="0"/>
              </a:spcAft>
              <a:buClr>
                <a:schemeClr val="dk1"/>
              </a:buClr>
              <a:buSzPct val="100000"/>
              <a:buAutoNum type="arabicPeriod"/>
            </a:pPr>
            <a:r>
              <a:rPr lang="en"/>
              <a:t>Modify the program number 2 in such a way that area will  be rounded number.</a:t>
            </a:r>
            <a:endParaRPr/>
          </a:p>
          <a:p>
            <a:pPr marL="514350" lvl="0" indent="-474344" algn="l" rtl="0">
              <a:spcBef>
                <a:spcPts val="560"/>
              </a:spcBef>
              <a:spcAft>
                <a:spcPts val="0"/>
              </a:spcAft>
              <a:buClr>
                <a:schemeClr val="dk1"/>
              </a:buClr>
              <a:buSzPct val="100000"/>
              <a:buAutoNum type="arabicPeriod"/>
            </a:pPr>
            <a:r>
              <a:rPr lang="en"/>
              <a:t>Modify the program number 4 – take radius as input from              user.</a:t>
            </a:r>
            <a:endParaRPr/>
          </a:p>
          <a:p>
            <a:pPr marL="514350" lvl="0" indent="-336550" algn="l" rtl="0">
              <a:spcBef>
                <a:spcPts val="560"/>
              </a:spcBef>
              <a:spcAft>
                <a:spcPts val="1200"/>
              </a:spcAft>
              <a:buClr>
                <a:schemeClr val="dk1"/>
              </a:buClr>
              <a:buSzPct val="1000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sp>
        <p:nvSpPr>
          <p:cNvPr id="769" name="Google Shape;769;p10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Solution of Exercise 1</a:t>
            </a:r>
            <a:endParaRPr/>
          </a:p>
        </p:txBody>
      </p:sp>
      <p:pic>
        <p:nvPicPr>
          <p:cNvPr id="770" name="Google Shape;770;p106" descr="python12.jpg"/>
          <p:cNvPicPr preferRelativeResize="0">
            <a:picLocks noGrp="1"/>
          </p:cNvPicPr>
          <p:nvPr>
            <p:ph type="body" idx="1"/>
          </p:nvPr>
        </p:nvPicPr>
        <p:blipFill rotWithShape="1">
          <a:blip r:embed="rId3">
            <a:alphaModFix/>
          </a:blip>
          <a:srcRect/>
          <a:stretch/>
        </p:blipFill>
        <p:spPr>
          <a:xfrm>
            <a:off x="0" y="3921919"/>
            <a:ext cx="2286000" cy="1221600"/>
          </a:xfrm>
          <a:prstGeom prst="rect">
            <a:avLst/>
          </a:prstGeom>
          <a:noFill/>
          <a:ln>
            <a:noFill/>
          </a:ln>
        </p:spPr>
      </p:pic>
      <p:sp>
        <p:nvSpPr>
          <p:cNvPr id="771" name="Google Shape;771;p106"/>
          <p:cNvSpPr txBox="1">
            <a:spLocks noGrp="1"/>
          </p:cNvSpPr>
          <p:nvPr>
            <p:ph type="body" idx="2"/>
          </p:nvPr>
        </p:nvSpPr>
        <p:spPr>
          <a:xfrm>
            <a:off x="228600" y="1200150"/>
            <a:ext cx="84582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Program to display your name and college name</a:t>
            </a:r>
            <a:endParaRPr/>
          </a:p>
          <a:p>
            <a:pPr marL="342900" lvl="0" indent="-165100" algn="l" rtl="0">
              <a:spcBef>
                <a:spcPts val="560"/>
              </a:spcBef>
              <a:spcAft>
                <a:spcPts val="0"/>
              </a:spcAft>
              <a:buClr>
                <a:schemeClr val="dk1"/>
              </a:buClr>
              <a:buSzPts val="2800"/>
              <a:buNone/>
            </a:pPr>
            <a:endParaRPr/>
          </a:p>
          <a:p>
            <a:pPr marL="342900" lvl="0" indent="-342900" algn="l" rtl="0">
              <a:spcBef>
                <a:spcPts val="560"/>
              </a:spcBef>
              <a:spcAft>
                <a:spcPts val="0"/>
              </a:spcAft>
              <a:buClr>
                <a:srgbClr val="0000CC"/>
              </a:buClr>
              <a:buSzPts val="2800"/>
              <a:buNone/>
            </a:pPr>
            <a:r>
              <a:rPr lang="en">
                <a:solidFill>
                  <a:srgbClr val="0000CC"/>
                </a:solidFill>
              </a:rPr>
              <a:t>print( “Smita Dange”)</a:t>
            </a:r>
            <a:endParaRPr/>
          </a:p>
          <a:p>
            <a:pPr marL="342900" lvl="0" indent="-342900" algn="l" rtl="0">
              <a:spcBef>
                <a:spcPts val="560"/>
              </a:spcBef>
              <a:spcAft>
                <a:spcPts val="1200"/>
              </a:spcAft>
              <a:buClr>
                <a:srgbClr val="0000CC"/>
              </a:buClr>
              <a:buSzPts val="2800"/>
              <a:buNone/>
            </a:pPr>
            <a:r>
              <a:rPr lang="en">
                <a:solidFill>
                  <a:srgbClr val="0000CC"/>
                </a:solidFill>
              </a:rPr>
              <a:t>print( “Fr.C.R.I.T ,Vashi”)</a:t>
            </a:r>
            <a:endParaRPr/>
          </a:p>
        </p:txBody>
      </p:sp>
      <p:sp>
        <p:nvSpPr>
          <p:cNvPr id="772" name="Google Shape;772;p10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776"/>
        <p:cNvGrpSpPr/>
        <p:nvPr/>
      </p:nvGrpSpPr>
      <p:grpSpPr>
        <a:xfrm>
          <a:off x="0" y="0"/>
          <a:ext cx="0" cy="0"/>
          <a:chOff x="0" y="0"/>
          <a:chExt cx="0" cy="0"/>
        </a:xfrm>
      </p:grpSpPr>
      <p:sp>
        <p:nvSpPr>
          <p:cNvPr id="777" name="Google Shape;777;p10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Solution of Exercise 2</a:t>
            </a:r>
            <a:endParaRPr/>
          </a:p>
        </p:txBody>
      </p:sp>
      <p:pic>
        <p:nvPicPr>
          <p:cNvPr id="778" name="Google Shape;778;p107" descr="python12.jpg"/>
          <p:cNvPicPr preferRelativeResize="0">
            <a:picLocks noGrp="1"/>
          </p:cNvPicPr>
          <p:nvPr>
            <p:ph type="body" idx="1"/>
          </p:nvPr>
        </p:nvPicPr>
        <p:blipFill rotWithShape="1">
          <a:blip r:embed="rId3">
            <a:alphaModFix/>
          </a:blip>
          <a:srcRect/>
          <a:stretch/>
        </p:blipFill>
        <p:spPr>
          <a:xfrm>
            <a:off x="0" y="3921919"/>
            <a:ext cx="2286000" cy="1221600"/>
          </a:xfrm>
          <a:prstGeom prst="rect">
            <a:avLst/>
          </a:prstGeom>
          <a:noFill/>
          <a:ln>
            <a:noFill/>
          </a:ln>
        </p:spPr>
      </p:pic>
      <p:sp>
        <p:nvSpPr>
          <p:cNvPr id="779" name="Google Shape;779;p107"/>
          <p:cNvSpPr txBox="1">
            <a:spLocks noGrp="1"/>
          </p:cNvSpPr>
          <p:nvPr>
            <p:ph type="body" idx="2"/>
          </p:nvPr>
        </p:nvSpPr>
        <p:spPr>
          <a:xfrm>
            <a:off x="228600" y="1200150"/>
            <a:ext cx="84582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Modify first program add your designation with your name ,but it should be displayed on new line.</a:t>
            </a:r>
            <a:endParaRPr/>
          </a:p>
          <a:p>
            <a:pPr marL="342900" lvl="0" indent="-342900" algn="l" rtl="0">
              <a:spcBef>
                <a:spcPts val="560"/>
              </a:spcBef>
              <a:spcAft>
                <a:spcPts val="0"/>
              </a:spcAft>
              <a:buClr>
                <a:schemeClr val="dk1"/>
              </a:buClr>
              <a:buSzPts val="2800"/>
              <a:buNone/>
            </a:pPr>
            <a:endParaRPr/>
          </a:p>
          <a:p>
            <a:pPr marL="342900" lvl="0" indent="-342900" algn="l" rtl="0">
              <a:spcBef>
                <a:spcPts val="560"/>
              </a:spcBef>
              <a:spcAft>
                <a:spcPts val="0"/>
              </a:spcAft>
              <a:buClr>
                <a:srgbClr val="0000CC"/>
              </a:buClr>
              <a:buSzPts val="2800"/>
              <a:buNone/>
            </a:pPr>
            <a:r>
              <a:rPr lang="en">
                <a:solidFill>
                  <a:srgbClr val="0000CC"/>
                </a:solidFill>
              </a:rPr>
              <a:t>print( “Smita Dange. </a:t>
            </a:r>
            <a:r>
              <a:rPr lang="en" b="1">
                <a:solidFill>
                  <a:srgbClr val="FF0000"/>
                </a:solidFill>
              </a:rPr>
              <a:t>\n </a:t>
            </a:r>
            <a:r>
              <a:rPr lang="en">
                <a:solidFill>
                  <a:srgbClr val="0000CC"/>
                </a:solidFill>
              </a:rPr>
              <a:t>Asst. Professor”)</a:t>
            </a:r>
            <a:endParaRPr/>
          </a:p>
          <a:p>
            <a:pPr marL="342900" lvl="0" indent="-342900" algn="l" rtl="0">
              <a:spcBef>
                <a:spcPts val="560"/>
              </a:spcBef>
              <a:spcAft>
                <a:spcPts val="0"/>
              </a:spcAft>
              <a:buClr>
                <a:srgbClr val="0000CC"/>
              </a:buClr>
              <a:buSzPts val="2800"/>
              <a:buNone/>
            </a:pPr>
            <a:r>
              <a:rPr lang="en">
                <a:solidFill>
                  <a:srgbClr val="0000CC"/>
                </a:solidFill>
              </a:rPr>
              <a:t>print( “Fr.C.R.I.T ,Vashi”)</a:t>
            </a:r>
            <a:endParaRPr/>
          </a:p>
          <a:p>
            <a:pPr marL="342900" lvl="0" indent="-342900" algn="l" rtl="0">
              <a:spcBef>
                <a:spcPts val="560"/>
              </a:spcBef>
              <a:spcAft>
                <a:spcPts val="0"/>
              </a:spcAft>
              <a:buClr>
                <a:schemeClr val="dk1"/>
              </a:buClr>
              <a:buSzPts val="2800"/>
              <a:buNone/>
            </a:pPr>
            <a:endParaRPr/>
          </a:p>
          <a:p>
            <a:pPr marL="342900" lvl="0" indent="-342900" algn="l" rtl="0">
              <a:spcBef>
                <a:spcPts val="560"/>
              </a:spcBef>
              <a:spcAft>
                <a:spcPts val="1200"/>
              </a:spcAft>
              <a:buClr>
                <a:schemeClr val="dk1"/>
              </a:buClr>
              <a:buSzPts val="2800"/>
              <a:buNone/>
            </a:pPr>
            <a:endParaRPr/>
          </a:p>
        </p:txBody>
      </p:sp>
      <p:sp>
        <p:nvSpPr>
          <p:cNvPr id="780" name="Google Shape;780;p10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784"/>
        <p:cNvGrpSpPr/>
        <p:nvPr/>
      </p:nvGrpSpPr>
      <p:grpSpPr>
        <a:xfrm>
          <a:off x="0" y="0"/>
          <a:ext cx="0" cy="0"/>
          <a:chOff x="0" y="0"/>
          <a:chExt cx="0" cy="0"/>
        </a:xfrm>
      </p:grpSpPr>
      <p:sp>
        <p:nvSpPr>
          <p:cNvPr id="785" name="Google Shape;785;p10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Solution of Exercise 3</a:t>
            </a:r>
            <a:endParaRPr/>
          </a:p>
        </p:txBody>
      </p:sp>
      <p:pic>
        <p:nvPicPr>
          <p:cNvPr id="786" name="Google Shape;786;p108" descr="python12.jpg"/>
          <p:cNvPicPr preferRelativeResize="0">
            <a:picLocks noGrp="1"/>
          </p:cNvPicPr>
          <p:nvPr>
            <p:ph type="body" idx="1"/>
          </p:nvPr>
        </p:nvPicPr>
        <p:blipFill rotWithShape="1">
          <a:blip r:embed="rId3">
            <a:alphaModFix/>
          </a:blip>
          <a:srcRect/>
          <a:stretch/>
        </p:blipFill>
        <p:spPr>
          <a:xfrm>
            <a:off x="0" y="3921919"/>
            <a:ext cx="2286000" cy="1221600"/>
          </a:xfrm>
          <a:prstGeom prst="rect">
            <a:avLst/>
          </a:prstGeom>
          <a:noFill/>
          <a:ln>
            <a:noFill/>
          </a:ln>
        </p:spPr>
      </p:pic>
      <p:sp>
        <p:nvSpPr>
          <p:cNvPr id="787" name="Google Shape;787;p108"/>
          <p:cNvSpPr txBox="1">
            <a:spLocks noGrp="1"/>
          </p:cNvSpPr>
          <p:nvPr>
            <p:ph type="body" idx="2"/>
          </p:nvPr>
        </p:nvSpPr>
        <p:spPr>
          <a:xfrm>
            <a:off x="228600" y="1200150"/>
            <a:ext cx="84582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Program to  calculate area of circle. Define pi=3.14 and radius.  </a:t>
            </a:r>
            <a:endParaRPr/>
          </a:p>
          <a:p>
            <a:pPr marL="342900" lvl="0" indent="-342900" algn="l" rtl="0">
              <a:spcBef>
                <a:spcPts val="560"/>
              </a:spcBef>
              <a:spcAft>
                <a:spcPts val="0"/>
              </a:spcAft>
              <a:buClr>
                <a:srgbClr val="0000CC"/>
              </a:buClr>
              <a:buSzPts val="2800"/>
              <a:buNone/>
            </a:pPr>
            <a:r>
              <a:rPr lang="en">
                <a:solidFill>
                  <a:srgbClr val="0000CC"/>
                </a:solidFill>
              </a:rPr>
              <a:t>pi=3.14       </a:t>
            </a:r>
            <a:r>
              <a:rPr lang="en">
                <a:solidFill>
                  <a:srgbClr val="FF0000"/>
                </a:solidFill>
              </a:rPr>
              <a:t># pi ,r =3.14 ,2    Multiple Assignments</a:t>
            </a:r>
            <a:endParaRPr/>
          </a:p>
          <a:p>
            <a:pPr marL="342900" lvl="0" indent="-342900" algn="l" rtl="0">
              <a:spcBef>
                <a:spcPts val="560"/>
              </a:spcBef>
              <a:spcAft>
                <a:spcPts val="0"/>
              </a:spcAft>
              <a:buClr>
                <a:srgbClr val="0000CC"/>
              </a:buClr>
              <a:buSzPts val="2800"/>
              <a:buNone/>
            </a:pPr>
            <a:r>
              <a:rPr lang="en">
                <a:solidFill>
                  <a:srgbClr val="0000CC"/>
                </a:solidFill>
              </a:rPr>
              <a:t>r=2</a:t>
            </a:r>
            <a:endParaRPr/>
          </a:p>
          <a:p>
            <a:pPr marL="342900" lvl="0" indent="-342900" algn="l" rtl="0">
              <a:spcBef>
                <a:spcPts val="560"/>
              </a:spcBef>
              <a:spcAft>
                <a:spcPts val="0"/>
              </a:spcAft>
              <a:buClr>
                <a:srgbClr val="0000CC"/>
              </a:buClr>
              <a:buSzPts val="2800"/>
              <a:buNone/>
            </a:pPr>
            <a:r>
              <a:rPr lang="en">
                <a:solidFill>
                  <a:srgbClr val="0000CC"/>
                </a:solidFill>
              </a:rPr>
              <a:t>area= 3.14 *r*r    </a:t>
            </a:r>
            <a:r>
              <a:rPr lang="en">
                <a:solidFill>
                  <a:srgbClr val="FF0000"/>
                </a:solidFill>
              </a:rPr>
              <a:t># 3.14*r**2</a:t>
            </a:r>
            <a:endParaRPr/>
          </a:p>
          <a:p>
            <a:pPr marL="342900" lvl="0" indent="-342900" algn="l" rtl="0">
              <a:spcBef>
                <a:spcPts val="560"/>
              </a:spcBef>
              <a:spcAft>
                <a:spcPts val="0"/>
              </a:spcAft>
              <a:buClr>
                <a:srgbClr val="0000CC"/>
              </a:buClr>
              <a:buSzPts val="2800"/>
              <a:buNone/>
            </a:pPr>
            <a:r>
              <a:rPr lang="en">
                <a:solidFill>
                  <a:srgbClr val="0000CC"/>
                </a:solidFill>
              </a:rPr>
              <a:t>print(“Area is “,area)</a:t>
            </a:r>
            <a:endParaRPr/>
          </a:p>
          <a:p>
            <a:pPr marL="342900" lvl="0" indent="-342900" algn="l" rtl="0">
              <a:spcBef>
                <a:spcPts val="560"/>
              </a:spcBef>
              <a:spcAft>
                <a:spcPts val="1200"/>
              </a:spcAft>
              <a:buClr>
                <a:schemeClr val="dk1"/>
              </a:buClr>
              <a:buSzPts val="2800"/>
              <a:buNone/>
            </a:pPr>
            <a:endParaRPr/>
          </a:p>
        </p:txBody>
      </p:sp>
      <p:sp>
        <p:nvSpPr>
          <p:cNvPr id="788" name="Google Shape;788;p10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10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Solution of Exercise 4</a:t>
            </a:r>
            <a:endParaRPr/>
          </a:p>
        </p:txBody>
      </p:sp>
      <p:pic>
        <p:nvPicPr>
          <p:cNvPr id="794" name="Google Shape;794;p109" descr="python12.jpg"/>
          <p:cNvPicPr preferRelativeResize="0">
            <a:picLocks noGrp="1"/>
          </p:cNvPicPr>
          <p:nvPr>
            <p:ph type="body" idx="1"/>
          </p:nvPr>
        </p:nvPicPr>
        <p:blipFill rotWithShape="1">
          <a:blip r:embed="rId3">
            <a:alphaModFix/>
          </a:blip>
          <a:srcRect/>
          <a:stretch/>
        </p:blipFill>
        <p:spPr>
          <a:xfrm>
            <a:off x="0" y="3921919"/>
            <a:ext cx="2286000" cy="1221600"/>
          </a:xfrm>
          <a:prstGeom prst="rect">
            <a:avLst/>
          </a:prstGeom>
          <a:noFill/>
          <a:ln>
            <a:noFill/>
          </a:ln>
        </p:spPr>
      </p:pic>
      <p:sp>
        <p:nvSpPr>
          <p:cNvPr id="795" name="Google Shape;795;p109"/>
          <p:cNvSpPr txBox="1">
            <a:spLocks noGrp="1"/>
          </p:cNvSpPr>
          <p:nvPr>
            <p:ph type="body" idx="2"/>
          </p:nvPr>
        </p:nvSpPr>
        <p:spPr>
          <a:xfrm>
            <a:off x="228600" y="1200150"/>
            <a:ext cx="8458200" cy="3394500"/>
          </a:xfrm>
          <a:prstGeom prst="rect">
            <a:avLst/>
          </a:prstGeom>
          <a:noFill/>
          <a:ln>
            <a:noFill/>
          </a:ln>
        </p:spPr>
        <p:txBody>
          <a:bodyPr spcFirstLastPara="1" wrap="square" lIns="91425" tIns="45700" rIns="91425" bIns="45700" anchor="t" anchorCtr="0">
            <a:normAutofit fontScale="92500" lnSpcReduction="10000"/>
          </a:bodyPr>
          <a:lstStyle/>
          <a:p>
            <a:pPr marL="514350" lvl="0" indent="-487680" algn="l" rtl="0">
              <a:spcBef>
                <a:spcPts val="0"/>
              </a:spcBef>
              <a:spcAft>
                <a:spcPts val="0"/>
              </a:spcAft>
              <a:buClr>
                <a:schemeClr val="dk1"/>
              </a:buClr>
              <a:buSzPct val="100000"/>
              <a:buChar char="●"/>
            </a:pPr>
            <a:r>
              <a:rPr lang="en"/>
              <a:t>Modify the program number 2 in such a way that area will  be rounded number.</a:t>
            </a:r>
            <a:endParaRPr/>
          </a:p>
          <a:p>
            <a:pPr marL="342900" lvl="0" indent="-342900" algn="l" rtl="0">
              <a:spcBef>
                <a:spcPts val="560"/>
              </a:spcBef>
              <a:spcAft>
                <a:spcPts val="0"/>
              </a:spcAft>
              <a:buClr>
                <a:srgbClr val="0000CC"/>
              </a:buClr>
              <a:buSzPct val="100000"/>
              <a:buNone/>
            </a:pPr>
            <a:r>
              <a:rPr lang="en">
                <a:solidFill>
                  <a:srgbClr val="0000CC"/>
                </a:solidFill>
              </a:rPr>
              <a:t>pi=3.14</a:t>
            </a:r>
            <a:endParaRPr/>
          </a:p>
          <a:p>
            <a:pPr marL="342900" lvl="0" indent="-342900" algn="l" rtl="0">
              <a:spcBef>
                <a:spcPts val="560"/>
              </a:spcBef>
              <a:spcAft>
                <a:spcPts val="0"/>
              </a:spcAft>
              <a:buClr>
                <a:srgbClr val="0000CC"/>
              </a:buClr>
              <a:buSzPct val="100000"/>
              <a:buNone/>
            </a:pPr>
            <a:r>
              <a:rPr lang="en">
                <a:solidFill>
                  <a:srgbClr val="0000CC"/>
                </a:solidFill>
              </a:rPr>
              <a:t>r=2</a:t>
            </a:r>
            <a:endParaRPr/>
          </a:p>
          <a:p>
            <a:pPr marL="342900" lvl="0" indent="-342900" algn="l" rtl="0">
              <a:spcBef>
                <a:spcPts val="560"/>
              </a:spcBef>
              <a:spcAft>
                <a:spcPts val="0"/>
              </a:spcAft>
              <a:buClr>
                <a:srgbClr val="0000CC"/>
              </a:buClr>
              <a:buSzPct val="100000"/>
              <a:buNone/>
            </a:pPr>
            <a:r>
              <a:rPr lang="en">
                <a:solidFill>
                  <a:srgbClr val="0000CC"/>
                </a:solidFill>
              </a:rPr>
              <a:t>area= 3.14 *r*r    # 3.14*r**2</a:t>
            </a:r>
            <a:endParaRPr/>
          </a:p>
          <a:p>
            <a:pPr marL="342900" lvl="0" indent="-342900" algn="l" rtl="0">
              <a:spcBef>
                <a:spcPts val="560"/>
              </a:spcBef>
              <a:spcAft>
                <a:spcPts val="0"/>
              </a:spcAft>
              <a:buClr>
                <a:srgbClr val="0000CC"/>
              </a:buClr>
              <a:buSzPct val="100000"/>
              <a:buNone/>
            </a:pPr>
            <a:r>
              <a:rPr lang="en">
                <a:solidFill>
                  <a:srgbClr val="0000CC"/>
                </a:solidFill>
              </a:rPr>
              <a:t>print(“Area is “,</a:t>
            </a:r>
            <a:r>
              <a:rPr lang="en" b="1">
                <a:solidFill>
                  <a:srgbClr val="FF0000"/>
                </a:solidFill>
              </a:rPr>
              <a:t>int</a:t>
            </a:r>
            <a:r>
              <a:rPr lang="en">
                <a:solidFill>
                  <a:srgbClr val="0000CC"/>
                </a:solidFill>
              </a:rPr>
              <a:t>(area))</a:t>
            </a:r>
            <a:endParaRPr/>
          </a:p>
          <a:p>
            <a:pPr marL="342900" lvl="0" indent="-342900" algn="l" rtl="0">
              <a:spcBef>
                <a:spcPts val="560"/>
              </a:spcBef>
              <a:spcAft>
                <a:spcPts val="0"/>
              </a:spcAft>
              <a:buClr>
                <a:srgbClr val="0000CC"/>
              </a:buClr>
              <a:buSzPct val="100000"/>
              <a:buNone/>
            </a:pPr>
            <a:r>
              <a:rPr lang="en">
                <a:solidFill>
                  <a:srgbClr val="0000CC"/>
                </a:solidFill>
              </a:rPr>
              <a:t>print(</a:t>
            </a:r>
            <a:r>
              <a:rPr lang="en">
                <a:solidFill>
                  <a:srgbClr val="FF0000"/>
                </a:solidFill>
              </a:rPr>
              <a:t>type</a:t>
            </a:r>
            <a:r>
              <a:rPr lang="en">
                <a:solidFill>
                  <a:srgbClr val="0000CC"/>
                </a:solidFill>
              </a:rPr>
              <a:t>(area))</a:t>
            </a:r>
            <a:endParaRPr/>
          </a:p>
          <a:p>
            <a:pPr marL="342900" lvl="0" indent="-342900" algn="l" rtl="0">
              <a:spcBef>
                <a:spcPts val="560"/>
              </a:spcBef>
              <a:spcAft>
                <a:spcPts val="1200"/>
              </a:spcAft>
              <a:buClr>
                <a:schemeClr val="dk1"/>
              </a:buClr>
              <a:buSzPct val="100000"/>
              <a:buNone/>
            </a:pPr>
            <a:endParaRPr/>
          </a:p>
        </p:txBody>
      </p:sp>
      <p:sp>
        <p:nvSpPr>
          <p:cNvPr id="796" name="Google Shape;796;p10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1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Solution of Exercise 5</a:t>
            </a:r>
            <a:endParaRPr/>
          </a:p>
        </p:txBody>
      </p:sp>
      <p:pic>
        <p:nvPicPr>
          <p:cNvPr id="802" name="Google Shape;802;p110" descr="python12.jpg"/>
          <p:cNvPicPr preferRelativeResize="0">
            <a:picLocks noGrp="1"/>
          </p:cNvPicPr>
          <p:nvPr>
            <p:ph type="body" idx="1"/>
          </p:nvPr>
        </p:nvPicPr>
        <p:blipFill rotWithShape="1">
          <a:blip r:embed="rId3">
            <a:alphaModFix/>
          </a:blip>
          <a:srcRect/>
          <a:stretch/>
        </p:blipFill>
        <p:spPr>
          <a:xfrm>
            <a:off x="0" y="3921919"/>
            <a:ext cx="2286000" cy="1221600"/>
          </a:xfrm>
          <a:prstGeom prst="rect">
            <a:avLst/>
          </a:prstGeom>
          <a:noFill/>
          <a:ln>
            <a:noFill/>
          </a:ln>
        </p:spPr>
      </p:pic>
      <p:sp>
        <p:nvSpPr>
          <p:cNvPr id="803" name="Google Shape;803;p110"/>
          <p:cNvSpPr txBox="1">
            <a:spLocks noGrp="1"/>
          </p:cNvSpPr>
          <p:nvPr>
            <p:ph type="body" idx="2"/>
          </p:nvPr>
        </p:nvSpPr>
        <p:spPr>
          <a:xfrm>
            <a:off x="228600" y="1200150"/>
            <a:ext cx="8458200" cy="3394500"/>
          </a:xfrm>
          <a:prstGeom prst="rect">
            <a:avLst/>
          </a:prstGeom>
          <a:noFill/>
          <a:ln>
            <a:noFill/>
          </a:ln>
        </p:spPr>
        <p:txBody>
          <a:bodyPr spcFirstLastPara="1" wrap="square" lIns="91425" tIns="45700" rIns="91425" bIns="45700" anchor="t" anchorCtr="0">
            <a:normAutofit/>
          </a:bodyPr>
          <a:lstStyle/>
          <a:p>
            <a:pPr marL="514350" lvl="0" indent="-474344" algn="l" rtl="0">
              <a:spcBef>
                <a:spcPts val="0"/>
              </a:spcBef>
              <a:spcAft>
                <a:spcPts val="0"/>
              </a:spcAft>
              <a:buClr>
                <a:schemeClr val="dk1"/>
              </a:buClr>
              <a:buSzPct val="100000"/>
              <a:buAutoNum type="arabicPeriod"/>
            </a:pPr>
            <a:r>
              <a:rPr lang="en"/>
              <a:t>Modify the program number 4 – take radius as input from  user.</a:t>
            </a:r>
            <a:endParaRPr/>
          </a:p>
          <a:p>
            <a:pPr marL="342900" lvl="0" indent="-342900" algn="l" rtl="0">
              <a:spcBef>
                <a:spcPts val="560"/>
              </a:spcBef>
              <a:spcAft>
                <a:spcPts val="0"/>
              </a:spcAft>
              <a:buClr>
                <a:srgbClr val="0000CC"/>
              </a:buClr>
              <a:buSzPct val="100000"/>
              <a:buNone/>
            </a:pPr>
            <a:r>
              <a:rPr lang="en">
                <a:solidFill>
                  <a:srgbClr val="0000CC"/>
                </a:solidFill>
              </a:rPr>
              <a:t>pi=3.14</a:t>
            </a:r>
            <a:endParaRPr/>
          </a:p>
          <a:p>
            <a:pPr marL="342900" lvl="0" indent="-342900" algn="l" rtl="0">
              <a:spcBef>
                <a:spcPts val="560"/>
              </a:spcBef>
              <a:spcAft>
                <a:spcPts val="0"/>
              </a:spcAft>
              <a:buClr>
                <a:srgbClr val="0000CC"/>
              </a:buClr>
              <a:buSzPct val="100000"/>
              <a:buNone/>
            </a:pPr>
            <a:r>
              <a:rPr lang="en">
                <a:solidFill>
                  <a:srgbClr val="0000CC"/>
                </a:solidFill>
              </a:rPr>
              <a:t>r=int(input(“Enter the radius”))</a:t>
            </a:r>
            <a:endParaRPr/>
          </a:p>
          <a:p>
            <a:pPr marL="342900" lvl="0" indent="-342900" algn="l" rtl="0">
              <a:spcBef>
                <a:spcPts val="560"/>
              </a:spcBef>
              <a:spcAft>
                <a:spcPts val="0"/>
              </a:spcAft>
              <a:buClr>
                <a:srgbClr val="0000CC"/>
              </a:buClr>
              <a:buSzPct val="100000"/>
              <a:buNone/>
            </a:pPr>
            <a:r>
              <a:rPr lang="en">
                <a:solidFill>
                  <a:srgbClr val="0000CC"/>
                </a:solidFill>
              </a:rPr>
              <a:t>area= 3.14 *r*r    # 3.14*r**2</a:t>
            </a:r>
            <a:endParaRPr/>
          </a:p>
          <a:p>
            <a:pPr marL="342900" lvl="0" indent="-342900" algn="l" rtl="0">
              <a:spcBef>
                <a:spcPts val="560"/>
              </a:spcBef>
              <a:spcAft>
                <a:spcPts val="0"/>
              </a:spcAft>
              <a:buClr>
                <a:srgbClr val="0000CC"/>
              </a:buClr>
              <a:buSzPct val="100000"/>
              <a:buNone/>
            </a:pPr>
            <a:r>
              <a:rPr lang="en">
                <a:solidFill>
                  <a:srgbClr val="0000CC"/>
                </a:solidFill>
              </a:rPr>
              <a:t>print(“Area is “,int(area))</a:t>
            </a:r>
            <a:endParaRPr/>
          </a:p>
          <a:p>
            <a:pPr marL="342900" lvl="0" indent="-342900" algn="l" rtl="0">
              <a:spcBef>
                <a:spcPts val="560"/>
              </a:spcBef>
              <a:spcAft>
                <a:spcPts val="0"/>
              </a:spcAft>
              <a:buClr>
                <a:schemeClr val="dk1"/>
              </a:buClr>
              <a:buSzPct val="100000"/>
              <a:buNone/>
            </a:pPr>
            <a:endParaRPr>
              <a:solidFill>
                <a:srgbClr val="0000CC"/>
              </a:solidFill>
            </a:endParaRPr>
          </a:p>
          <a:p>
            <a:pPr marL="514350" lvl="0" indent="-336550" algn="l" rtl="0">
              <a:spcBef>
                <a:spcPts val="560"/>
              </a:spcBef>
              <a:spcAft>
                <a:spcPts val="0"/>
              </a:spcAft>
              <a:buClr>
                <a:schemeClr val="dk1"/>
              </a:buClr>
              <a:buSzPct val="100000"/>
              <a:buNone/>
            </a:pPr>
            <a:endParaRPr/>
          </a:p>
          <a:p>
            <a:pPr marL="342900" lvl="0" indent="-342900" algn="l" rtl="0">
              <a:spcBef>
                <a:spcPts val="560"/>
              </a:spcBef>
              <a:spcAft>
                <a:spcPts val="1200"/>
              </a:spcAft>
              <a:buClr>
                <a:schemeClr val="dk1"/>
              </a:buClr>
              <a:buSzPct val="100000"/>
              <a:buNone/>
            </a:pPr>
            <a:endParaRPr/>
          </a:p>
        </p:txBody>
      </p:sp>
      <p:sp>
        <p:nvSpPr>
          <p:cNvPr id="804" name="Google Shape;804;p1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1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New Things learn from Exercise</a:t>
            </a:r>
            <a:endParaRPr/>
          </a:p>
        </p:txBody>
      </p:sp>
      <p:sp>
        <p:nvSpPr>
          <p:cNvPr id="811" name="Google Shape;811;p111"/>
          <p:cNvSpPr txBox="1">
            <a:spLocks noGrp="1"/>
          </p:cNvSpPr>
          <p:nvPr>
            <p:ph type="body" idx="2"/>
          </p:nvPr>
        </p:nvSpPr>
        <p:spPr>
          <a:xfrm>
            <a:off x="609600" y="1200150"/>
            <a:ext cx="8077200" cy="3394500"/>
          </a:xfrm>
          <a:prstGeom prst="rect">
            <a:avLst/>
          </a:prstGeom>
          <a:noFill/>
          <a:ln>
            <a:noFill/>
          </a:ln>
        </p:spPr>
        <p:txBody>
          <a:bodyPr spcFirstLastPara="1" wrap="square" lIns="91425" tIns="45700" rIns="91425" bIns="45700" anchor="t" anchorCtr="0">
            <a:normAutofit fontScale="77500" lnSpcReduction="20000"/>
          </a:bodyPr>
          <a:lstStyle/>
          <a:p>
            <a:pPr marL="342900" lvl="0" indent="-316230" algn="l" rtl="0">
              <a:spcBef>
                <a:spcPts val="0"/>
              </a:spcBef>
              <a:spcAft>
                <a:spcPts val="0"/>
              </a:spcAft>
              <a:buClr>
                <a:srgbClr val="FF0000"/>
              </a:buClr>
              <a:buSzPct val="100000"/>
              <a:buChar char="●"/>
            </a:pPr>
            <a:r>
              <a:rPr lang="en">
                <a:solidFill>
                  <a:srgbClr val="FF0000"/>
                </a:solidFill>
              </a:rPr>
              <a:t>\n –for new line</a:t>
            </a:r>
            <a:endParaRPr/>
          </a:p>
          <a:p>
            <a:pPr marL="342900" lvl="0" indent="-316230" algn="l" rtl="0">
              <a:spcBef>
                <a:spcPts val="560"/>
              </a:spcBef>
              <a:spcAft>
                <a:spcPts val="0"/>
              </a:spcAft>
              <a:buClr>
                <a:srgbClr val="0000CC"/>
              </a:buClr>
              <a:buSzPct val="100000"/>
              <a:buChar char="●"/>
            </a:pPr>
            <a:r>
              <a:rPr lang="en">
                <a:solidFill>
                  <a:srgbClr val="0000CC"/>
                </a:solidFill>
              </a:rPr>
              <a:t>Multiple Assignment</a:t>
            </a:r>
            <a:endParaRPr/>
          </a:p>
          <a:p>
            <a:pPr marL="342900" lvl="0" indent="-316230" algn="l" rtl="0">
              <a:spcBef>
                <a:spcPts val="560"/>
              </a:spcBef>
              <a:spcAft>
                <a:spcPts val="0"/>
              </a:spcAft>
              <a:buClr>
                <a:srgbClr val="FF0000"/>
              </a:buClr>
              <a:buSzPct val="100000"/>
              <a:buChar char="●"/>
            </a:pPr>
            <a:r>
              <a:rPr lang="en">
                <a:solidFill>
                  <a:srgbClr val="FF0000"/>
                </a:solidFill>
              </a:rPr>
              <a:t>Conversion of datatype</a:t>
            </a:r>
            <a:endParaRPr>
              <a:solidFill>
                <a:srgbClr val="FF0000"/>
              </a:solidFill>
            </a:endParaRPr>
          </a:p>
          <a:p>
            <a:pPr marL="342900" lvl="0" indent="-316230" algn="l" rtl="0">
              <a:spcBef>
                <a:spcPts val="560"/>
              </a:spcBef>
              <a:spcAft>
                <a:spcPts val="0"/>
              </a:spcAft>
              <a:buClr>
                <a:srgbClr val="FF0000"/>
              </a:buClr>
              <a:buSzPct val="100000"/>
              <a:buChar char="●"/>
            </a:pPr>
            <a:r>
              <a:rPr lang="en">
                <a:solidFill>
                  <a:srgbClr val="FF0000"/>
                </a:solidFill>
              </a:rPr>
              <a:t>     x=int(x)</a:t>
            </a:r>
            <a:endParaRPr/>
          </a:p>
          <a:p>
            <a:pPr marL="342900" lvl="0" indent="-316230" algn="l" rtl="0">
              <a:spcBef>
                <a:spcPts val="560"/>
              </a:spcBef>
              <a:spcAft>
                <a:spcPts val="0"/>
              </a:spcAft>
              <a:buClr>
                <a:srgbClr val="FF0000"/>
              </a:buClr>
              <a:buSzPct val="100000"/>
              <a:buChar char="●"/>
            </a:pPr>
            <a:r>
              <a:rPr lang="en">
                <a:solidFill>
                  <a:srgbClr val="FF0000"/>
                </a:solidFill>
              </a:rPr>
              <a:t>     y=float(y)</a:t>
            </a:r>
            <a:endParaRPr/>
          </a:p>
          <a:p>
            <a:pPr marL="342900" lvl="0" indent="-316230" algn="l" rtl="0">
              <a:spcBef>
                <a:spcPts val="560"/>
              </a:spcBef>
              <a:spcAft>
                <a:spcPts val="0"/>
              </a:spcAft>
              <a:buClr>
                <a:srgbClr val="0000CC"/>
              </a:buClr>
              <a:buSzPct val="100000"/>
              <a:buChar char="●"/>
            </a:pPr>
            <a:r>
              <a:rPr lang="en">
                <a:solidFill>
                  <a:srgbClr val="0000CC"/>
                </a:solidFill>
              </a:rPr>
              <a:t>Checking datatype of variable</a:t>
            </a:r>
            <a:endParaRPr/>
          </a:p>
          <a:p>
            <a:pPr marL="342900" lvl="0" indent="-316230" algn="l" rtl="0">
              <a:spcBef>
                <a:spcPts val="560"/>
              </a:spcBef>
              <a:spcAft>
                <a:spcPts val="0"/>
              </a:spcAft>
              <a:buClr>
                <a:srgbClr val="0000CC"/>
              </a:buClr>
              <a:buSzPct val="100000"/>
              <a:buChar char="●"/>
            </a:pPr>
            <a:r>
              <a:rPr lang="en">
                <a:solidFill>
                  <a:srgbClr val="0000CC"/>
                </a:solidFill>
              </a:rPr>
              <a:t>    type()</a:t>
            </a:r>
            <a:endParaRPr/>
          </a:p>
          <a:p>
            <a:pPr marL="342900" lvl="0" indent="-316230" algn="l" rtl="0">
              <a:spcBef>
                <a:spcPts val="560"/>
              </a:spcBef>
              <a:spcAft>
                <a:spcPts val="1200"/>
              </a:spcAft>
              <a:buClr>
                <a:srgbClr val="FF0000"/>
              </a:buClr>
              <a:buSzPct val="100000"/>
              <a:buChar char="●"/>
            </a:pPr>
            <a:r>
              <a:rPr lang="en">
                <a:solidFill>
                  <a:srgbClr val="FF0000"/>
                </a:solidFill>
              </a:rPr>
              <a:t>Operator Evaluation Sequence</a:t>
            </a:r>
            <a:endParaRPr/>
          </a:p>
        </p:txBody>
      </p:sp>
      <p:sp>
        <p:nvSpPr>
          <p:cNvPr id="812" name="Google Shape;812;p1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2"/>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Variables</a:t>
            </a:r>
            <a:endParaRPr/>
          </a:p>
        </p:txBody>
      </p:sp>
      <p:sp>
        <p:nvSpPr>
          <p:cNvPr id="818" name="Google Shape;818;p112"/>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Autofit/>
          </a:bodyPr>
          <a:lstStyle/>
          <a:p>
            <a:pPr marL="457200" lvl="0" indent="-347980" algn="just" rtl="0">
              <a:lnSpc>
                <a:spcPct val="70000"/>
              </a:lnSpc>
              <a:spcBef>
                <a:spcPts val="0"/>
              </a:spcBef>
              <a:spcAft>
                <a:spcPts val="0"/>
              </a:spcAft>
              <a:buSzPts val="1880"/>
              <a:buChar char="●"/>
            </a:pPr>
            <a:r>
              <a:rPr lang="en" sz="1879">
                <a:solidFill>
                  <a:schemeClr val="accent2"/>
                </a:solidFill>
              </a:rPr>
              <a:t>A Python variable is a reserved memory location to store values.</a:t>
            </a:r>
            <a:endParaRPr sz="1879">
              <a:solidFill>
                <a:schemeClr val="accent2"/>
              </a:solidFill>
            </a:endParaRPr>
          </a:p>
          <a:p>
            <a:pPr marL="457200" lvl="0" indent="-347980" algn="just" rtl="0">
              <a:lnSpc>
                <a:spcPct val="70000"/>
              </a:lnSpc>
              <a:spcBef>
                <a:spcPts val="1000"/>
              </a:spcBef>
              <a:spcAft>
                <a:spcPts val="0"/>
              </a:spcAft>
              <a:buSzPts val="1880"/>
              <a:buChar char="●"/>
            </a:pPr>
            <a:r>
              <a:rPr lang="en" sz="1879">
                <a:solidFill>
                  <a:schemeClr val="accent2"/>
                </a:solidFill>
              </a:rPr>
              <a:t>Unlike other programming languages, Python has no command for declaring a variable.</a:t>
            </a:r>
            <a:endParaRPr sz="1879">
              <a:solidFill>
                <a:schemeClr val="accent2"/>
              </a:solidFill>
            </a:endParaRPr>
          </a:p>
          <a:p>
            <a:pPr marL="457200" lvl="0" indent="-347980" algn="just" rtl="0">
              <a:lnSpc>
                <a:spcPct val="70000"/>
              </a:lnSpc>
              <a:spcBef>
                <a:spcPts val="1000"/>
              </a:spcBef>
              <a:spcAft>
                <a:spcPts val="0"/>
              </a:spcAft>
              <a:buSzPts val="1880"/>
              <a:buChar char="●"/>
            </a:pPr>
            <a:r>
              <a:rPr lang="en" sz="1879">
                <a:solidFill>
                  <a:schemeClr val="accent2"/>
                </a:solidFill>
              </a:rPr>
              <a:t>A variable is created the moment you first assign a value to it.</a:t>
            </a:r>
            <a:endParaRPr sz="1879">
              <a:solidFill>
                <a:schemeClr val="accent2"/>
              </a:solidFill>
            </a:endParaRPr>
          </a:p>
          <a:p>
            <a:pPr marL="457200" lvl="0" indent="-347980" algn="just" rtl="0">
              <a:lnSpc>
                <a:spcPct val="70000"/>
              </a:lnSpc>
              <a:spcBef>
                <a:spcPts val="1000"/>
              </a:spcBef>
              <a:spcAft>
                <a:spcPts val="0"/>
              </a:spcAft>
              <a:buSzPts val="1880"/>
              <a:buChar char="●"/>
            </a:pPr>
            <a:r>
              <a:rPr lang="en" sz="1879">
                <a:solidFill>
                  <a:schemeClr val="accent2"/>
                </a:solidFill>
              </a:rPr>
              <a:t>Python uses Dynamic Typing so,</a:t>
            </a:r>
            <a:endParaRPr sz="1879">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We need not to specify the data types to the variable as it will internally assign the data type to the variable according to the value assigned.</a:t>
            </a:r>
            <a:endParaRPr sz="1600">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we can also reassign the different data type to the same variable, variable data type will change to new data type automatically.</a:t>
            </a:r>
            <a:endParaRPr sz="1600">
              <a:solidFill>
                <a:schemeClr val="accent2"/>
              </a:solidFill>
            </a:endParaRPr>
          </a:p>
          <a:p>
            <a:pPr marL="914400" lvl="1" indent="-330200" algn="just" rtl="0">
              <a:lnSpc>
                <a:spcPct val="70000"/>
              </a:lnSpc>
              <a:spcBef>
                <a:spcPts val="500"/>
              </a:spcBef>
              <a:spcAft>
                <a:spcPts val="0"/>
              </a:spcAft>
              <a:buClr>
                <a:srgbClr val="B84742"/>
              </a:buClr>
              <a:buSzPts val="1600"/>
              <a:buFont typeface="Noto Sans Symbols"/>
              <a:buChar char="○"/>
            </a:pPr>
            <a:r>
              <a:rPr lang="en" sz="1600">
                <a:solidFill>
                  <a:schemeClr val="accent2"/>
                </a:solidFill>
              </a:rPr>
              <a:t>We can check the current data type of the variable with </a:t>
            </a:r>
            <a:r>
              <a:rPr lang="en" sz="1600" b="1">
                <a:solidFill>
                  <a:schemeClr val="accent2"/>
                </a:solidFill>
              </a:rPr>
              <a:t>type(variablename)</a:t>
            </a:r>
            <a:r>
              <a:rPr lang="en" sz="1600">
                <a:solidFill>
                  <a:schemeClr val="accent2"/>
                </a:solidFill>
              </a:rPr>
              <a:t> in-built function.</a:t>
            </a:r>
            <a:endParaRPr sz="1600">
              <a:solidFill>
                <a:schemeClr val="accent2"/>
              </a:solidFill>
            </a:endParaRPr>
          </a:p>
          <a:p>
            <a:pPr marL="457200" lvl="0" indent="-347980" algn="just" rtl="0">
              <a:lnSpc>
                <a:spcPct val="70000"/>
              </a:lnSpc>
              <a:spcBef>
                <a:spcPts val="1000"/>
              </a:spcBef>
              <a:spcAft>
                <a:spcPts val="0"/>
              </a:spcAft>
              <a:buSzPts val="1880"/>
              <a:buChar char="●"/>
            </a:pPr>
            <a:r>
              <a:rPr lang="en" sz="1879">
                <a:solidFill>
                  <a:schemeClr val="accent2"/>
                </a:solidFill>
              </a:rPr>
              <a:t>Rules for variable name</a:t>
            </a:r>
            <a:endParaRPr sz="1879">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Name can not start with digit</a:t>
            </a:r>
            <a:endParaRPr sz="1600">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Space not allowed</a:t>
            </a:r>
            <a:endParaRPr sz="1600">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Can not contain special character</a:t>
            </a:r>
            <a:endParaRPr sz="1600">
              <a:solidFill>
                <a:schemeClr val="accent2"/>
              </a:solidFill>
            </a:endParaRPr>
          </a:p>
          <a:p>
            <a:pPr marL="914400" lvl="1" indent="-330200" algn="just" rtl="0">
              <a:lnSpc>
                <a:spcPct val="70000"/>
              </a:lnSpc>
              <a:spcBef>
                <a:spcPts val="500"/>
              </a:spcBef>
              <a:spcAft>
                <a:spcPts val="0"/>
              </a:spcAft>
              <a:buClr>
                <a:srgbClr val="B84742"/>
              </a:buClr>
              <a:buSzPts val="1600"/>
              <a:buChar char="○"/>
            </a:pPr>
            <a:r>
              <a:rPr lang="en" sz="1600">
                <a:solidFill>
                  <a:schemeClr val="accent2"/>
                </a:solidFill>
              </a:rPr>
              <a:t>Python keywords not allowed</a:t>
            </a:r>
            <a:endParaRPr sz="1600">
              <a:solidFill>
                <a:schemeClr val="accent2"/>
              </a:solidFill>
            </a:endParaRPr>
          </a:p>
          <a:p>
            <a:pPr marL="914400" lvl="1" indent="-330200" algn="just" rtl="0">
              <a:lnSpc>
                <a:spcPct val="70000"/>
              </a:lnSpc>
              <a:spcBef>
                <a:spcPts val="500"/>
              </a:spcBef>
              <a:spcAft>
                <a:spcPts val="0"/>
              </a:spcAft>
              <a:buClr>
                <a:srgbClr val="B84742"/>
              </a:buClr>
              <a:buSzPts val="1600"/>
              <a:buFont typeface="Noto Sans Symbols"/>
              <a:buChar char="○"/>
            </a:pPr>
            <a:r>
              <a:rPr lang="en" sz="1600" b="1">
                <a:solidFill>
                  <a:schemeClr val="accent2"/>
                </a:solidFill>
              </a:rPr>
              <a:t>Should</a:t>
            </a:r>
            <a:r>
              <a:rPr lang="en" sz="1600">
                <a:solidFill>
                  <a:schemeClr val="accent2"/>
                </a:solidFill>
              </a:rPr>
              <a:t> be in lower case</a:t>
            </a:r>
            <a:endParaRPr sz="216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3"/>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Example of Python variable</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824" name="Google Shape;824;p113"/>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endParaRPr sz="2100"/>
          </a:p>
        </p:txBody>
      </p:sp>
      <p:sp>
        <p:nvSpPr>
          <p:cNvPr id="825" name="Google Shape;825;p113"/>
          <p:cNvSpPr/>
          <p:nvPr/>
        </p:nvSpPr>
        <p:spPr>
          <a:xfrm>
            <a:off x="826575" y="1131074"/>
            <a:ext cx="7674900" cy="224130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a:solidFill>
                  <a:srgbClr val="000000"/>
                </a:solidFill>
                <a:latin typeface="Consolas"/>
                <a:ea typeface="Consolas"/>
                <a:cs typeface="Consolas"/>
                <a:sym typeface="Consolas"/>
              </a:rPr>
              <a:t>x = </a:t>
            </a:r>
            <a:r>
              <a:rPr lang="en" sz="1600">
                <a:solidFill>
                  <a:srgbClr val="098658"/>
                </a:solidFill>
                <a:latin typeface="Consolas"/>
                <a:ea typeface="Consolas"/>
                <a:cs typeface="Consolas"/>
                <a:sym typeface="Consolas"/>
              </a:rPr>
              <a:t>10</a:t>
            </a: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print(x)</a:t>
            </a:r>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print(type(x))</a:t>
            </a:r>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y = </a:t>
            </a:r>
            <a:r>
              <a:rPr lang="en" sz="1600">
                <a:solidFill>
                  <a:srgbClr val="098658"/>
                </a:solidFill>
                <a:latin typeface="Consolas"/>
                <a:ea typeface="Consolas"/>
                <a:cs typeface="Consolas"/>
                <a:sym typeface="Consolas"/>
              </a:rPr>
              <a:t>123.456</a:t>
            </a: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print(y)</a:t>
            </a:r>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x = </a:t>
            </a:r>
            <a:r>
              <a:rPr lang="en" sz="1600">
                <a:solidFill>
                  <a:srgbClr val="A31515"/>
                </a:solidFill>
                <a:latin typeface="Consolas"/>
                <a:ea typeface="Consolas"/>
                <a:cs typeface="Consolas"/>
                <a:sym typeface="Consolas"/>
              </a:rPr>
              <a:t>"engneering and technology"</a:t>
            </a: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print(x)</a:t>
            </a:r>
            <a:endParaRPr/>
          </a:p>
          <a:p>
            <a:pPr marL="0" marR="0" lvl="0" indent="0" algn="l" rtl="0">
              <a:spcBef>
                <a:spcPts val="0"/>
              </a:spcBef>
              <a:spcAft>
                <a:spcPts val="0"/>
              </a:spcAft>
              <a:buNone/>
            </a:pPr>
            <a:r>
              <a:rPr lang="en" sz="1600">
                <a:solidFill>
                  <a:srgbClr val="000000"/>
                </a:solidFill>
                <a:latin typeface="Consolas"/>
                <a:ea typeface="Consolas"/>
                <a:cs typeface="Consolas"/>
                <a:sym typeface="Consolas"/>
              </a:rPr>
              <a:t>print(type(x))</a:t>
            </a:r>
            <a:endParaRPr sz="1600" b="0">
              <a:solidFill>
                <a:srgbClr val="000000"/>
              </a:solidFill>
              <a:latin typeface="Consolas"/>
              <a:ea typeface="Consolas"/>
              <a:cs typeface="Consolas"/>
              <a:sym typeface="Consolas"/>
            </a:endParaRPr>
          </a:p>
        </p:txBody>
      </p:sp>
      <p:sp>
        <p:nvSpPr>
          <p:cNvPr id="826" name="Google Shape;826;p113"/>
          <p:cNvSpPr/>
          <p:nvPr/>
        </p:nvSpPr>
        <p:spPr>
          <a:xfrm>
            <a:off x="326577" y="1131070"/>
            <a:ext cx="500100" cy="2554500"/>
          </a:xfrm>
          <a:prstGeom prst="rect">
            <a:avLst/>
          </a:prstGeom>
          <a:solidFill>
            <a:srgbClr val="D8D8D8"/>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600" b="1">
                <a:solidFill>
                  <a:srgbClr val="575757"/>
                </a:solidFill>
                <a:latin typeface="Consolas"/>
                <a:ea typeface="Consolas"/>
                <a:cs typeface="Consolas"/>
                <a:sym typeface="Consolas"/>
              </a:rPr>
              <a:t>1</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2</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3</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4</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5</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6</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7</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8</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9</a:t>
            </a:r>
            <a:endParaRPr/>
          </a:p>
          <a:p>
            <a:pPr marL="0" marR="0" lvl="0" indent="0" algn="r" rtl="0">
              <a:spcBef>
                <a:spcPts val="0"/>
              </a:spcBef>
              <a:spcAft>
                <a:spcPts val="0"/>
              </a:spcAft>
              <a:buNone/>
            </a:pPr>
            <a:r>
              <a:rPr lang="en" sz="1600" b="1">
                <a:solidFill>
                  <a:srgbClr val="575757"/>
                </a:solidFill>
                <a:latin typeface="Consolas"/>
                <a:ea typeface="Consolas"/>
                <a:cs typeface="Consolas"/>
                <a:sym typeface="Consolas"/>
              </a:rPr>
              <a:t>10</a:t>
            </a:r>
            <a:endParaRPr sz="1600" b="1">
              <a:solidFill>
                <a:srgbClr val="575757"/>
              </a:solidFill>
              <a:latin typeface="Consolas"/>
              <a:ea typeface="Consolas"/>
              <a:cs typeface="Consolas"/>
              <a:sym typeface="Consolas"/>
            </a:endParaRPr>
          </a:p>
        </p:txBody>
      </p:sp>
      <p:sp>
        <p:nvSpPr>
          <p:cNvPr id="827" name="Google Shape;827;p113"/>
          <p:cNvSpPr/>
          <p:nvPr/>
        </p:nvSpPr>
        <p:spPr>
          <a:xfrm>
            <a:off x="326577" y="801886"/>
            <a:ext cx="1090500" cy="329100"/>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 sz="1600">
                <a:solidFill>
                  <a:srgbClr val="FFFFFF"/>
                </a:solidFill>
                <a:latin typeface="Roboto Condensed"/>
                <a:ea typeface="Roboto Condensed"/>
                <a:cs typeface="Roboto Condensed"/>
                <a:sym typeface="Roboto Condensed"/>
              </a:rPr>
              <a:t>demo.py</a:t>
            </a:r>
            <a:endParaRPr sz="1600">
              <a:solidFill>
                <a:srgbClr val="FFFFFF"/>
              </a:solidFill>
              <a:latin typeface="Roboto Condensed"/>
              <a:ea typeface="Roboto Condensed"/>
              <a:cs typeface="Roboto Condensed"/>
              <a:sym typeface="Roboto Condensed"/>
            </a:endParaRPr>
          </a:p>
        </p:txBody>
      </p:sp>
      <p:sp>
        <p:nvSpPr>
          <p:cNvPr id="828" name="Google Shape;828;p113"/>
          <p:cNvSpPr/>
          <p:nvPr/>
        </p:nvSpPr>
        <p:spPr>
          <a:xfrm>
            <a:off x="333415" y="3893144"/>
            <a:ext cx="8125500" cy="87480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b="1">
                <a:solidFill>
                  <a:srgbClr val="212121"/>
                </a:solidFill>
                <a:latin typeface="Consolas"/>
                <a:ea typeface="Consolas"/>
                <a:cs typeface="Consolas"/>
                <a:sym typeface="Consolas"/>
              </a:rPr>
              <a:t>10</a:t>
            </a:r>
            <a:endParaRPr/>
          </a:p>
          <a:p>
            <a:pPr marL="0" marR="0" lvl="0" indent="0" algn="l" rtl="0">
              <a:spcBef>
                <a:spcPts val="0"/>
              </a:spcBef>
              <a:spcAft>
                <a:spcPts val="0"/>
              </a:spcAft>
              <a:buNone/>
            </a:pPr>
            <a:r>
              <a:rPr lang="en" sz="1600" b="1">
                <a:solidFill>
                  <a:srgbClr val="212121"/>
                </a:solidFill>
                <a:latin typeface="Consolas"/>
                <a:ea typeface="Consolas"/>
                <a:cs typeface="Consolas"/>
                <a:sym typeface="Consolas"/>
              </a:rPr>
              <a:t>int</a:t>
            </a:r>
            <a:endParaRPr sz="1600" b="1">
              <a:solidFill>
                <a:srgbClr val="212121"/>
              </a:solidFill>
              <a:latin typeface="Consolas"/>
              <a:ea typeface="Consolas"/>
              <a:cs typeface="Consolas"/>
              <a:sym typeface="Consolas"/>
            </a:endParaRPr>
          </a:p>
          <a:p>
            <a:pPr marL="0" marR="0" lvl="0" indent="0" algn="l" rtl="0">
              <a:spcBef>
                <a:spcPts val="0"/>
              </a:spcBef>
              <a:spcAft>
                <a:spcPts val="0"/>
              </a:spcAft>
              <a:buNone/>
            </a:pPr>
            <a:r>
              <a:rPr lang="en" sz="1600" b="1">
                <a:solidFill>
                  <a:srgbClr val="212121"/>
                </a:solidFill>
                <a:latin typeface="Consolas"/>
                <a:ea typeface="Consolas"/>
                <a:cs typeface="Consolas"/>
                <a:sym typeface="Consolas"/>
              </a:rPr>
              <a:t>123.456</a:t>
            </a:r>
            <a:endParaRPr/>
          </a:p>
          <a:p>
            <a:pPr marL="0" marR="0" lvl="0" indent="0" algn="l" rtl="0">
              <a:spcBef>
                <a:spcPts val="0"/>
              </a:spcBef>
              <a:spcAft>
                <a:spcPts val="0"/>
              </a:spcAft>
              <a:buNone/>
            </a:pPr>
            <a:r>
              <a:rPr lang="en" sz="1600" b="1">
                <a:solidFill>
                  <a:srgbClr val="212121"/>
                </a:solidFill>
                <a:latin typeface="Consolas"/>
                <a:ea typeface="Consolas"/>
                <a:cs typeface="Consolas"/>
                <a:sym typeface="Consolas"/>
              </a:rPr>
              <a:t>engineering and technology</a:t>
            </a:r>
            <a:endParaRPr/>
          </a:p>
          <a:p>
            <a:pPr marL="0" marR="0" lvl="0" indent="0" algn="l" rtl="0">
              <a:spcBef>
                <a:spcPts val="0"/>
              </a:spcBef>
              <a:spcAft>
                <a:spcPts val="0"/>
              </a:spcAft>
              <a:buNone/>
            </a:pPr>
            <a:r>
              <a:rPr lang="en" sz="1600" b="1">
                <a:solidFill>
                  <a:srgbClr val="212121"/>
                </a:solidFill>
                <a:latin typeface="Consolas"/>
                <a:ea typeface="Consolas"/>
                <a:cs typeface="Consolas"/>
                <a:sym typeface="Consolas"/>
              </a:rPr>
              <a:t>str</a:t>
            </a:r>
            <a:endParaRPr sz="1600" b="1">
              <a:solidFill>
                <a:srgbClr val="212121"/>
              </a:solidFill>
              <a:latin typeface="Consolas"/>
              <a:ea typeface="Consolas"/>
              <a:cs typeface="Consolas"/>
              <a:sym typeface="Consolas"/>
            </a:endParaRPr>
          </a:p>
        </p:txBody>
      </p:sp>
      <p:sp>
        <p:nvSpPr>
          <p:cNvPr id="829" name="Google Shape;829;p113"/>
          <p:cNvSpPr/>
          <p:nvPr/>
        </p:nvSpPr>
        <p:spPr>
          <a:xfrm>
            <a:off x="333425" y="3675650"/>
            <a:ext cx="1705800" cy="217500"/>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 sz="1600">
                <a:solidFill>
                  <a:srgbClr val="FFFFFF"/>
                </a:solidFill>
                <a:latin typeface="Roboto Condensed"/>
                <a:ea typeface="Roboto Condensed"/>
                <a:cs typeface="Roboto Condensed"/>
                <a:sym typeface="Roboto Condensed"/>
              </a:rPr>
              <a:t>Output</a:t>
            </a:r>
            <a:endParaRPr sz="1600">
              <a:solidFill>
                <a:srgbClr val="FFFFFF"/>
              </a:solidFill>
              <a:latin typeface="Roboto Condensed"/>
              <a:ea typeface="Roboto Condensed"/>
              <a:cs typeface="Roboto Condensed"/>
              <a:sym typeface="Roboto Condense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4"/>
          <p:cNvSpPr txBox="1">
            <a:spLocks noGrp="1"/>
          </p:cNvSpPr>
          <p:nvPr>
            <p:ph type="title"/>
          </p:nvPr>
        </p:nvSpPr>
        <p:spPr>
          <a:xfrm>
            <a:off x="768900" y="140225"/>
            <a:ext cx="744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Keywords and Identifiers</a:t>
            </a:r>
            <a:endParaRPr/>
          </a:p>
        </p:txBody>
      </p:sp>
      <p:sp>
        <p:nvSpPr>
          <p:cNvPr id="835" name="Google Shape;835;p114"/>
          <p:cNvSpPr txBox="1">
            <a:spLocks noGrp="1"/>
          </p:cNvSpPr>
          <p:nvPr>
            <p:ph type="body" idx="1"/>
          </p:nvPr>
        </p:nvSpPr>
        <p:spPr>
          <a:xfrm>
            <a:off x="311700" y="792325"/>
            <a:ext cx="8520600" cy="37767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Keywords are predefined, reserved words used in Python programming that have special meanings to the compiler.</a:t>
            </a:r>
            <a:endParaRPr/>
          </a:p>
          <a:p>
            <a:pPr marL="457200" lvl="0" indent="0" algn="just" rtl="0">
              <a:spcBef>
                <a:spcPts val="1200"/>
              </a:spcBef>
              <a:spcAft>
                <a:spcPts val="0"/>
              </a:spcAft>
              <a:buNone/>
            </a:pPr>
            <a:endParaRPr/>
          </a:p>
          <a:p>
            <a:pPr marL="457200" lvl="0" indent="-342900" algn="just" rtl="0">
              <a:spcBef>
                <a:spcPts val="1200"/>
              </a:spcBef>
              <a:spcAft>
                <a:spcPts val="0"/>
              </a:spcAft>
              <a:buSzPts val="1800"/>
              <a:buChar char="●"/>
            </a:pPr>
            <a:r>
              <a:rPr lang="en"/>
              <a:t>We cannot use a keyword as a variable name, function name, or any other identifier. They are used to define the syntax and structure of the Python language.</a:t>
            </a:r>
            <a:endParaRPr/>
          </a:p>
          <a:p>
            <a:pPr marL="457200" lvl="0" indent="0" algn="just" rtl="0">
              <a:spcBef>
                <a:spcPts val="1200"/>
              </a:spcBef>
              <a:spcAft>
                <a:spcPts val="0"/>
              </a:spcAft>
              <a:buNone/>
            </a:pPr>
            <a:endParaRPr/>
          </a:p>
          <a:p>
            <a:pPr marL="457200" lvl="0" indent="-342900" algn="just" rtl="0">
              <a:spcBef>
                <a:spcPts val="1200"/>
              </a:spcBef>
              <a:spcAft>
                <a:spcPts val="0"/>
              </a:spcAft>
              <a:buSzPts val="1800"/>
              <a:buChar char="●"/>
            </a:pPr>
            <a:r>
              <a:rPr lang="en"/>
              <a:t>All the keywords except True, False and None are in lowercase and they must be written as they are. The list of all the keywords is given below.</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3664</Words>
  <Application>Microsoft Office PowerPoint</Application>
  <PresentationFormat>On-screen Show (16:9)</PresentationFormat>
  <Paragraphs>782</Paragraphs>
  <Slides>105</Slides>
  <Notes>105</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105</vt:i4>
      </vt:variant>
    </vt:vector>
  </HeadingPairs>
  <TitlesOfParts>
    <vt:vector size="116" baseType="lpstr">
      <vt:lpstr>Courier New</vt:lpstr>
      <vt:lpstr>Noto Sans Symbols</vt:lpstr>
      <vt:lpstr>Times New Roman</vt:lpstr>
      <vt:lpstr>Tahoma</vt:lpstr>
      <vt:lpstr>Calibri</vt:lpstr>
      <vt:lpstr>Consolas</vt:lpstr>
      <vt:lpstr>Arial</vt:lpstr>
      <vt:lpstr>Verdana</vt:lpstr>
      <vt:lpstr>Cambria</vt:lpstr>
      <vt:lpstr>Roboto Condensed</vt:lpstr>
      <vt:lpstr>Simple Light</vt:lpstr>
      <vt:lpstr> Introduction to Python </vt:lpstr>
      <vt:lpstr>Programming with Python  Subject code : IT3008 Credits : 5 Theory marks : 60+ 40= 100 Practical marks :  100 (CIE) </vt:lpstr>
      <vt:lpstr>Reference books </vt:lpstr>
      <vt:lpstr>Course outcomes</vt:lpstr>
      <vt:lpstr>Unit – I Introduction to Python</vt:lpstr>
      <vt:lpstr>Python :  A Complete Programming Solution</vt:lpstr>
      <vt:lpstr>What is Python??</vt:lpstr>
      <vt:lpstr>Python’s Benevolent Dictator For Life</vt:lpstr>
      <vt:lpstr>Brief History of Python</vt:lpstr>
      <vt:lpstr>Symbol of Python </vt:lpstr>
      <vt:lpstr>Why was Python created??</vt:lpstr>
      <vt:lpstr>Releases </vt:lpstr>
      <vt:lpstr>PowerPoint Presentation</vt:lpstr>
      <vt:lpstr>Features of Python</vt:lpstr>
      <vt:lpstr>Features of Python(Cont..)</vt:lpstr>
      <vt:lpstr>Applications</vt:lpstr>
      <vt:lpstr>PowerPoint Presentation</vt:lpstr>
      <vt:lpstr>Web application</vt:lpstr>
      <vt:lpstr>Testing</vt:lpstr>
      <vt:lpstr>Data Analysis</vt:lpstr>
      <vt:lpstr>Big Data</vt:lpstr>
      <vt:lpstr>Web Scrapping</vt:lpstr>
      <vt:lpstr>Computer Graphics</vt:lpstr>
      <vt:lpstr>Mobile Application</vt:lpstr>
      <vt:lpstr>Machine Learning</vt:lpstr>
      <vt:lpstr>Internet of Things</vt:lpstr>
      <vt:lpstr>Companies using Python</vt:lpstr>
      <vt:lpstr>Introduction To Python</vt:lpstr>
      <vt:lpstr>Compiling and Interpreting</vt:lpstr>
      <vt:lpstr>Compiler</vt:lpstr>
      <vt:lpstr>PowerPoint Presentation</vt:lpstr>
      <vt:lpstr>Installing</vt:lpstr>
      <vt:lpstr>PowerPoint Presentation</vt:lpstr>
      <vt:lpstr>IDLE Development Environment</vt:lpstr>
      <vt:lpstr>IDLE Development Environment</vt:lpstr>
      <vt:lpstr>PowerPoint Presentation</vt:lpstr>
      <vt:lpstr>PowerPoint Presentation</vt:lpstr>
      <vt:lpstr>Running Interactively on UNIX</vt:lpstr>
      <vt:lpstr>http://docs.python.org/</vt:lpstr>
      <vt:lpstr>Running Programs on UNIX</vt:lpstr>
      <vt:lpstr>Program 1 : Hello World </vt:lpstr>
      <vt:lpstr>First Lesson In Python</vt:lpstr>
      <vt:lpstr>Run /Execute First Python Program</vt:lpstr>
      <vt:lpstr>Program 2a: Addition of two numbers</vt:lpstr>
      <vt:lpstr>PowerPoint Presentation</vt:lpstr>
      <vt:lpstr>Whitespace(Indentation)</vt:lpstr>
      <vt:lpstr>PowerPoint Presentation</vt:lpstr>
      <vt:lpstr>Indentation</vt:lpstr>
      <vt:lpstr>Comments</vt:lpstr>
      <vt:lpstr>Comments</vt:lpstr>
      <vt:lpstr>PowerPoint Presentation</vt:lpstr>
      <vt:lpstr>PowerPoint Presentation</vt:lpstr>
      <vt:lpstr>Lesson 2: No Explicit Variables Declaration</vt:lpstr>
      <vt:lpstr>Lesson 2: No Explicit Variables Declaration</vt:lpstr>
      <vt:lpstr>PowerPoint Presentation</vt:lpstr>
      <vt:lpstr>PowerPoint Presentation</vt:lpstr>
      <vt:lpstr>Operators in Python</vt:lpstr>
      <vt:lpstr>Operators in Python  (Arithmetic Operator)</vt:lpstr>
      <vt:lpstr>Operators in Python  (Arithmetic Operator-Overview)</vt:lpstr>
      <vt:lpstr>PowerPoint Presentation</vt:lpstr>
      <vt:lpstr>Program 3 : Demonstration of Arithmetic Operator </vt:lpstr>
      <vt:lpstr>Operators in Python  (Comparison Operators )</vt:lpstr>
      <vt:lpstr>Comparison Operator</vt:lpstr>
      <vt:lpstr>PowerPoint Presentation</vt:lpstr>
      <vt:lpstr>Program 4 : Demonstration of Arithmetic comparison</vt:lpstr>
      <vt:lpstr>Operators in Python  (Logical Operators-Overview)</vt:lpstr>
      <vt:lpstr>Operators in Python  (Logical Operators )</vt:lpstr>
      <vt:lpstr>Operators in Python  (Bitwise Operators )</vt:lpstr>
      <vt:lpstr>Operators in Python  ( Bitwise Operator-Overview)</vt:lpstr>
      <vt:lpstr>PowerPoint Presentation</vt:lpstr>
      <vt:lpstr>PowerPoint Presentation</vt:lpstr>
      <vt:lpstr>Operators in Python  ( Assignment Operators )</vt:lpstr>
      <vt:lpstr>Program 4 : Demonstration of Assignment Operator </vt:lpstr>
      <vt:lpstr>PowerPoint Presentation</vt:lpstr>
      <vt:lpstr>Program 4 : Demonstration of Assignment Operator </vt:lpstr>
      <vt:lpstr>PowerPoint Presentation</vt:lpstr>
      <vt:lpstr>Operators in Python  (Identity Operators –Special Operators )</vt:lpstr>
      <vt:lpstr>Operators in Python  (Identity Operators-Overview)</vt:lpstr>
      <vt:lpstr>Program 5 : Demonstration of   Identity Operators</vt:lpstr>
      <vt:lpstr>PowerPoint Presentation</vt:lpstr>
      <vt:lpstr>Operators in Python  ( MemberShip Operators –Special Operators )</vt:lpstr>
      <vt:lpstr>Operators in Python  (Identity Operators-Overview)</vt:lpstr>
      <vt:lpstr>Program 5 : Demonstration of   Membership Operators </vt:lpstr>
      <vt:lpstr>Lesson 4:  New Operators and Case Sensitive </vt:lpstr>
      <vt:lpstr>Operator Precedence</vt:lpstr>
      <vt:lpstr>Input and Output Function in Python</vt:lpstr>
      <vt:lpstr>Program 2b: Addition of two numbers</vt:lpstr>
      <vt:lpstr>Lesson 5: By default datatype of data taken by using Input Function is string</vt:lpstr>
      <vt:lpstr>Recap 1</vt:lpstr>
      <vt:lpstr>Exercise 1</vt:lpstr>
      <vt:lpstr>Solution of Exercise 1</vt:lpstr>
      <vt:lpstr>Solution of Exercise 2</vt:lpstr>
      <vt:lpstr>Solution of Exercise 3</vt:lpstr>
      <vt:lpstr>Solution of Exercise 4</vt:lpstr>
      <vt:lpstr>Solution of Exercise 5</vt:lpstr>
      <vt:lpstr>New Things learn from Exercise</vt:lpstr>
      <vt:lpstr>Python Variables</vt:lpstr>
      <vt:lpstr>Example of Python variable  </vt:lpstr>
      <vt:lpstr>Python Keywords and Identifiers</vt:lpstr>
      <vt:lpstr>PowerPoint Presentation</vt:lpstr>
      <vt:lpstr>Python Identifiers</vt:lpstr>
      <vt:lpstr>Python Numbers</vt:lpstr>
      <vt:lpstr> Int type </vt:lpstr>
      <vt:lpstr>Float type </vt:lpstr>
      <vt:lpstr>Complex type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Python </dc:title>
  <cp:lastModifiedBy>Aakash Parmar</cp:lastModifiedBy>
  <cp:revision>2</cp:revision>
  <dcterms:modified xsi:type="dcterms:W3CDTF">2024-01-12T05:41:12Z</dcterms:modified>
</cp:coreProperties>
</file>